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58" r:id="rId4"/>
    <p:sldId id="259" r:id="rId5"/>
    <p:sldId id="260" r:id="rId6"/>
    <p:sldId id="271" r:id="rId7"/>
    <p:sldId id="270" r:id="rId8"/>
    <p:sldId id="273" r:id="rId9"/>
    <p:sldId id="267" r:id="rId10"/>
    <p:sldId id="274" r:id="rId11"/>
    <p:sldId id="276" r:id="rId12"/>
    <p:sldId id="272" r:id="rId13"/>
    <p:sldId id="268" r:id="rId14"/>
    <p:sldId id="275" r:id="rId15"/>
    <p:sldId id="277" r:id="rId16"/>
    <p:sldId id="278" r:id="rId17"/>
    <p:sldId id="279" r:id="rId18"/>
    <p:sldId id="280" r:id="rId19"/>
    <p:sldId id="264" r:id="rId20"/>
    <p:sldId id="266" r:id="rId21"/>
    <p:sldId id="269" r:id="rId22"/>
    <p:sldId id="265" r:id="rId23"/>
    <p:sldId id="286" r:id="rId24"/>
    <p:sldId id="291" r:id="rId25"/>
    <p:sldId id="283" r:id="rId26"/>
    <p:sldId id="282" r:id="rId27"/>
    <p:sldId id="284" r:id="rId28"/>
    <p:sldId id="293" r:id="rId29"/>
    <p:sldId id="281" r:id="rId30"/>
    <p:sldId id="263" r:id="rId31"/>
    <p:sldId id="294" r:id="rId32"/>
    <p:sldId id="287" r:id="rId33"/>
    <p:sldId id="288" r:id="rId34"/>
    <p:sldId id="289" r:id="rId35"/>
    <p:sldId id="290" r:id="rId36"/>
    <p:sldId id="295"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800"/>
    <a:srgbClr val="FFC000"/>
    <a:srgbClr val="004E97"/>
    <a:srgbClr val="D0DC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457" autoAdjust="0"/>
  </p:normalViewPr>
  <p:slideViewPr>
    <p:cSldViewPr snapToGrid="0" showGuides="1">
      <p:cViewPr varScale="1">
        <p:scale>
          <a:sx n="114" d="100"/>
          <a:sy n="114" d="100"/>
        </p:scale>
        <p:origin x="1524" y="96"/>
      </p:cViewPr>
      <p:guideLst>
        <p:guide orient="horz" pos="218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D9CDB9-F195-4C84-A4DE-D8C78E670694}" type="datetimeFigureOut">
              <a:rPr lang="zh-CN" altLang="en-US" smtClean="0"/>
              <a:t>2024/5/20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313C3-A79B-4C53-98E9-B07E2882353B}" type="slidenum">
              <a:rPr lang="zh-CN" altLang="en-US" smtClean="0"/>
              <a:t>‹#›</a:t>
            </a:fld>
            <a:endParaRPr lang="zh-CN" altLang="en-US"/>
          </a:p>
        </p:txBody>
      </p:sp>
    </p:spTree>
    <p:extLst>
      <p:ext uri="{BB962C8B-B14F-4D97-AF65-F5344CB8AC3E}">
        <p14:creationId xmlns:p14="http://schemas.microsoft.com/office/powerpoint/2010/main" val="2180991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3313C3-A79B-4C53-98E9-B07E2882353B}" type="slidenum">
              <a:rPr lang="zh-CN" altLang="en-US" smtClean="0"/>
              <a:t>1</a:t>
            </a:fld>
            <a:endParaRPr lang="zh-CN" altLang="en-US"/>
          </a:p>
        </p:txBody>
      </p:sp>
    </p:spTree>
    <p:extLst>
      <p:ext uri="{BB962C8B-B14F-4D97-AF65-F5344CB8AC3E}">
        <p14:creationId xmlns:p14="http://schemas.microsoft.com/office/powerpoint/2010/main" val="381545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黑体" panose="02010609060101010101" pitchFamily="49" charset="-122"/>
                <a:ea typeface="黑体" panose="02010609060101010101" pitchFamily="49" charset="-122"/>
              </a:rPr>
              <a:t>定性规律</a:t>
            </a:r>
            <a:endParaRPr lang="zh-CN" altLang="en-US" dirty="0"/>
          </a:p>
        </p:txBody>
      </p:sp>
      <p:sp>
        <p:nvSpPr>
          <p:cNvPr id="4" name="灯片编号占位符 3"/>
          <p:cNvSpPr>
            <a:spLocks noGrp="1"/>
          </p:cNvSpPr>
          <p:nvPr>
            <p:ph type="sldNum" sz="quarter" idx="5"/>
          </p:nvPr>
        </p:nvSpPr>
        <p:spPr/>
        <p:txBody>
          <a:bodyPr/>
          <a:lstStyle/>
          <a:p>
            <a:fld id="{113313C3-A79B-4C53-98E9-B07E2882353B}" type="slidenum">
              <a:rPr lang="zh-CN" altLang="en-US" smtClean="0"/>
              <a:t>11</a:t>
            </a:fld>
            <a:endParaRPr lang="zh-CN" altLang="en-US"/>
          </a:p>
        </p:txBody>
      </p:sp>
    </p:spTree>
    <p:extLst>
      <p:ext uri="{BB962C8B-B14F-4D97-AF65-F5344CB8AC3E}">
        <p14:creationId xmlns:p14="http://schemas.microsoft.com/office/powerpoint/2010/main" val="340268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基于泥岩“低渗低阻”特征界定了泥岩和砂岩层位，揭示了泥岩层阻隔油型气涌出的机制，形成了泥岩层降低油型气涌出危险性的新认识。</a:t>
            </a:r>
            <a:endParaRPr lang="zh-CN" altLang="en-US" dirty="0"/>
          </a:p>
        </p:txBody>
      </p:sp>
      <p:sp>
        <p:nvSpPr>
          <p:cNvPr id="4" name="灯片编号占位符 3"/>
          <p:cNvSpPr>
            <a:spLocks noGrp="1"/>
          </p:cNvSpPr>
          <p:nvPr>
            <p:ph type="sldNum" sz="quarter" idx="5"/>
          </p:nvPr>
        </p:nvSpPr>
        <p:spPr/>
        <p:txBody>
          <a:bodyPr/>
          <a:lstStyle/>
          <a:p>
            <a:fld id="{113313C3-A79B-4C53-98E9-B07E2882353B}" type="slidenum">
              <a:rPr lang="zh-CN" altLang="en-US" smtClean="0"/>
              <a:t>18</a:t>
            </a:fld>
            <a:endParaRPr lang="zh-CN" altLang="en-US"/>
          </a:p>
        </p:txBody>
      </p:sp>
    </p:spTree>
    <p:extLst>
      <p:ext uri="{BB962C8B-B14F-4D97-AF65-F5344CB8AC3E}">
        <p14:creationId xmlns:p14="http://schemas.microsoft.com/office/powerpoint/2010/main" val="2916765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8C44F00-1A53-428A-A601-26C4A79C1371}" type="datetimeFigureOut">
              <a:rPr lang="zh-CN" altLang="en-US" smtClean="0"/>
              <a:t>2024/5/20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38878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8C44F00-1A53-428A-A601-26C4A79C1371}" type="datetimeFigureOut">
              <a:rPr lang="zh-CN" altLang="en-US" smtClean="0"/>
              <a:t>2024/5/20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247092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8C44F00-1A53-428A-A601-26C4A79C1371}" type="datetimeFigureOut">
              <a:rPr lang="zh-CN" altLang="en-US" smtClean="0"/>
              <a:t>2024/5/20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3773073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8C44F00-1A53-428A-A601-26C4A79C1371}" type="datetimeFigureOut">
              <a:rPr lang="zh-CN" altLang="en-US" smtClean="0"/>
              <a:t>2024/5/20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3466300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8C44F00-1A53-428A-A601-26C4A79C1371}" type="datetimeFigureOut">
              <a:rPr lang="zh-CN" altLang="en-US" smtClean="0"/>
              <a:t>2024/5/20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2101309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8C44F00-1A53-428A-A601-26C4A79C1371}" type="datetimeFigureOut">
              <a:rPr lang="zh-CN" altLang="en-US" smtClean="0"/>
              <a:t>2024/5/20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2796912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8C44F00-1A53-428A-A601-26C4A79C1371}" type="datetimeFigureOut">
              <a:rPr lang="zh-CN" altLang="en-US" smtClean="0"/>
              <a:t>2024/5/20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4144384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8C44F00-1A53-428A-A601-26C4A79C1371}" type="datetimeFigureOut">
              <a:rPr lang="zh-CN" altLang="en-US" smtClean="0"/>
              <a:t>2024/5/20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1426134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C44F00-1A53-428A-A601-26C4A79C1371}" type="datetimeFigureOut">
              <a:rPr lang="zh-CN" altLang="en-US" smtClean="0"/>
              <a:t>2024/5/20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356611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8C44F00-1A53-428A-A601-26C4A79C1371}" type="datetimeFigureOut">
              <a:rPr lang="zh-CN" altLang="en-US" smtClean="0"/>
              <a:t>2024/5/20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2364074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8C44F00-1A53-428A-A601-26C4A79C1371}" type="datetimeFigureOut">
              <a:rPr lang="zh-CN" altLang="en-US" smtClean="0"/>
              <a:t>2024/5/20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2880263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C44F00-1A53-428A-A601-26C4A79C1371}" type="datetimeFigureOut">
              <a:rPr lang="zh-CN" altLang="en-US" smtClean="0"/>
              <a:t>2024/5/20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78BA93-7F99-44BB-8635-6C888D253BD2}" type="slidenum">
              <a:rPr lang="zh-CN" altLang="en-US" smtClean="0"/>
              <a:t>‹#›</a:t>
            </a:fld>
            <a:endParaRPr lang="zh-CN" altLang="en-US"/>
          </a:p>
        </p:txBody>
      </p:sp>
    </p:spTree>
    <p:extLst>
      <p:ext uri="{BB962C8B-B14F-4D97-AF65-F5344CB8AC3E}">
        <p14:creationId xmlns:p14="http://schemas.microsoft.com/office/powerpoint/2010/main" val="634782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jpe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1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4.emf"/><Relationship Id="rId4" Type="http://schemas.openxmlformats.org/officeDocument/2006/relationships/image" Target="../media/image53.emf"/></Relationships>
</file>

<file path=ppt/slides/_rels/slide2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9511376B-3C7B-4E4C-8E97-6B9D5927A7D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30357"/>
          <a:stretch/>
        </p:blipFill>
        <p:spPr>
          <a:xfrm>
            <a:off x="1277470" y="239302"/>
            <a:ext cx="1488141" cy="686967"/>
          </a:xfrm>
          <a:prstGeom prst="rect">
            <a:avLst/>
          </a:prstGeom>
        </p:spPr>
      </p:pic>
      <p:pic>
        <p:nvPicPr>
          <p:cNvPr id="4" name="图片 3">
            <a:extLst>
              <a:ext uri="{FF2B5EF4-FFF2-40B4-BE49-F238E27FC236}">
                <a16:creationId xmlns:a16="http://schemas.microsoft.com/office/drawing/2014/main" id="{96849A29-8E70-4FC7-B75D-48C0589E63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917" y="100979"/>
            <a:ext cx="911983" cy="863596"/>
          </a:xfrm>
          <a:prstGeom prst="rect">
            <a:avLst/>
          </a:prstGeom>
        </p:spPr>
      </p:pic>
      <p:sp>
        <p:nvSpPr>
          <p:cNvPr id="5" name="Rectangle 2">
            <a:extLst>
              <a:ext uri="{FF2B5EF4-FFF2-40B4-BE49-F238E27FC236}">
                <a16:creationId xmlns:a16="http://schemas.microsoft.com/office/drawing/2014/main" id="{A3DA5935-B978-48A1-B1A3-241DEEBB24A7}"/>
              </a:ext>
            </a:extLst>
          </p:cNvPr>
          <p:cNvSpPr>
            <a:spLocks noChangeArrowheads="1"/>
          </p:cNvSpPr>
          <p:nvPr/>
        </p:nvSpPr>
        <p:spPr bwMode="auto">
          <a:xfrm>
            <a:off x="1286995" y="3672323"/>
            <a:ext cx="6400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zh-CN" altLang="en-US" sz="2800" b="1" i="0" u="none" strike="noStrike" kern="1200" cap="none" spc="0" normalizeH="0" baseline="0" noProof="0" dirty="0">
                <a:ln>
                  <a:noFill/>
                </a:ln>
                <a:solidFill>
                  <a:srgbClr val="0000FF"/>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汇报人： 魏 明 尧</a:t>
            </a:r>
          </a:p>
        </p:txBody>
      </p:sp>
      <p:sp>
        <p:nvSpPr>
          <p:cNvPr id="6" name="Rectangle 4">
            <a:extLst>
              <a:ext uri="{FF2B5EF4-FFF2-40B4-BE49-F238E27FC236}">
                <a16:creationId xmlns:a16="http://schemas.microsoft.com/office/drawing/2014/main" id="{60001A26-7008-4C37-BA2C-CA0FBB74409C}"/>
              </a:ext>
            </a:extLst>
          </p:cNvPr>
          <p:cNvSpPr>
            <a:spLocks noChangeArrowheads="1"/>
          </p:cNvSpPr>
          <p:nvPr/>
        </p:nvSpPr>
        <p:spPr bwMode="auto">
          <a:xfrm>
            <a:off x="592077" y="4627006"/>
            <a:ext cx="8146331" cy="186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15000"/>
              </a:lnSpc>
              <a:spcBef>
                <a:spcPct val="100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平安煤矿瓦斯治理国家工程研究中心有限责任公司</a:t>
            </a:r>
          </a:p>
          <a:p>
            <a:pPr marL="342900" marR="0" lvl="0" indent="-342900" algn="ctr" defTabSz="914400" rtl="0" eaLnBrk="1" fontAlgn="base" latinLnBrk="0" hangingPunct="1">
              <a:lnSpc>
                <a:spcPct val="115000"/>
              </a:lnSpc>
              <a:spcBef>
                <a:spcPct val="100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中国矿业大学</a:t>
            </a:r>
          </a:p>
          <a:p>
            <a:pPr marL="342900" marR="0" lvl="0" indent="-342900" algn="ctr" defTabSz="914400" rtl="0" eaLnBrk="1" fontAlgn="base" latinLnBrk="0" hangingPunct="1">
              <a:lnSpc>
                <a:spcPct val="115000"/>
              </a:lnSpc>
              <a:spcBef>
                <a:spcPct val="100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陕西陕煤黄陵矿业有限公司</a:t>
            </a:r>
          </a:p>
          <a:p>
            <a:pPr marL="342900" marR="0" lvl="0" indent="-342900" algn="ctr" defTabSz="914400" rtl="0" eaLnBrk="1" fontAlgn="base" latinLnBrk="0" hangingPunct="1">
              <a:lnSpc>
                <a:spcPct val="115000"/>
              </a:lnSpc>
              <a:spcBef>
                <a:spcPct val="1000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二</a:t>
            </a:r>
            <a:r>
              <a:rPr kumimoji="0" lang="en-US"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a:t>
            </a:r>
            <a:r>
              <a:rPr kumimoji="0" lang="zh-CN" altLang="en-US" sz="24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二四年 一月</a:t>
            </a:r>
            <a:endParaRPr kumimoji="0" lang="zh-CN" altLang="en-US" sz="2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pic>
        <p:nvPicPr>
          <p:cNvPr id="7" name="Picture 10">
            <a:extLst>
              <a:ext uri="{FF2B5EF4-FFF2-40B4-BE49-F238E27FC236}">
                <a16:creationId xmlns:a16="http://schemas.microsoft.com/office/drawing/2014/main" id="{07B155C2-716C-4DF3-8CCF-F1178F5A5308}"/>
              </a:ext>
            </a:extLst>
          </p:cNvPr>
          <p:cNvPicPr>
            <a:picLocks noChangeAspect="1" noChangeArrowheads="1"/>
          </p:cNvPicPr>
          <p:nvPr/>
        </p:nvPicPr>
        <p:blipFill>
          <a:blip r:embed="rId6">
            <a:lum bright="18000"/>
            <a:extLst>
              <a:ext uri="{28A0092B-C50C-407E-A947-70E740481C1C}">
                <a14:useLocalDpi xmlns:a14="http://schemas.microsoft.com/office/drawing/2010/main" val="0"/>
              </a:ext>
            </a:extLst>
          </a:blip>
          <a:srcRect/>
          <a:stretch>
            <a:fillRect/>
          </a:stretch>
        </p:blipFill>
        <p:spPr bwMode="auto">
          <a:xfrm>
            <a:off x="3644164" y="239302"/>
            <a:ext cx="18002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A16F7207-7EF1-45BD-8336-F6A68C9837B2}"/>
              </a:ext>
            </a:extLst>
          </p:cNvPr>
          <p:cNvSpPr/>
          <p:nvPr/>
        </p:nvSpPr>
        <p:spPr>
          <a:xfrm>
            <a:off x="0" y="1689847"/>
            <a:ext cx="9144000" cy="1322294"/>
          </a:xfrm>
          <a:prstGeom prst="rect">
            <a:avLst/>
          </a:prstGeom>
          <a:solidFill>
            <a:srgbClr val="00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黑体" panose="02010609060101010101" pitchFamily="49" charset="-122"/>
                <a:ea typeface="黑体" panose="02010609060101010101" pitchFamily="49" charset="-122"/>
              </a:rPr>
              <a:t>油型气精准探测及灾害防治技术研究</a:t>
            </a:r>
          </a:p>
        </p:txBody>
      </p:sp>
      <p:pic>
        <p:nvPicPr>
          <p:cNvPr id="14" name="图片 13">
            <a:extLst>
              <a:ext uri="{FF2B5EF4-FFF2-40B4-BE49-F238E27FC236}">
                <a16:creationId xmlns:a16="http://schemas.microsoft.com/office/drawing/2014/main" id="{CF5D6894-10E4-4A84-830E-7C87B06E05F0}"/>
              </a:ext>
            </a:extLst>
          </p:cNvPr>
          <p:cNvPicPr>
            <a:picLocks noChangeAspect="1"/>
          </p:cNvPicPr>
          <p:nvPr/>
        </p:nvPicPr>
        <p:blipFill>
          <a:blip r:embed="rId7"/>
          <a:stretch>
            <a:fillRect/>
          </a:stretch>
        </p:blipFill>
        <p:spPr>
          <a:xfrm>
            <a:off x="6176683" y="147094"/>
            <a:ext cx="2761271" cy="817481"/>
          </a:xfrm>
          <a:prstGeom prst="rect">
            <a:avLst/>
          </a:prstGeom>
        </p:spPr>
      </p:pic>
      <p:sp>
        <p:nvSpPr>
          <p:cNvPr id="18" name="矩形 17">
            <a:extLst>
              <a:ext uri="{FF2B5EF4-FFF2-40B4-BE49-F238E27FC236}">
                <a16:creationId xmlns:a16="http://schemas.microsoft.com/office/drawing/2014/main" id="{E6E742E0-B477-455C-BF0F-FA0E7EDC64FE}"/>
              </a:ext>
            </a:extLst>
          </p:cNvPr>
          <p:cNvSpPr/>
          <p:nvPr/>
        </p:nvSpPr>
        <p:spPr>
          <a:xfrm>
            <a:off x="8667954" y="1988373"/>
            <a:ext cx="245663" cy="245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59F5D14-1549-4C1E-885F-140AD595A6E6}"/>
              </a:ext>
            </a:extLst>
          </p:cNvPr>
          <p:cNvSpPr/>
          <p:nvPr/>
        </p:nvSpPr>
        <p:spPr>
          <a:xfrm>
            <a:off x="8476883" y="1797302"/>
            <a:ext cx="191071" cy="19107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5173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992037F9-92A1-4E07-8113-4E1DA1FA8120}"/>
              </a:ext>
            </a:extLst>
          </p:cNvPr>
          <p:cNvSpPr/>
          <p:nvPr/>
        </p:nvSpPr>
        <p:spPr>
          <a:xfrm>
            <a:off x="222111" y="4204277"/>
            <a:ext cx="4459204" cy="828146"/>
          </a:xfrm>
          <a:prstGeom prst="rect">
            <a:avLst/>
          </a:prstGeom>
          <a:solidFill>
            <a:schemeClr val="accent6">
              <a:lumMod val="20000"/>
              <a:lumOff val="80000"/>
              <a:alpha val="3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endParaRPr>
          </a:p>
        </p:txBody>
      </p:sp>
      <p:sp>
        <p:nvSpPr>
          <p:cNvPr id="71" name="文本框 70">
            <a:extLst>
              <a:ext uri="{FF2B5EF4-FFF2-40B4-BE49-F238E27FC236}">
                <a16:creationId xmlns:a16="http://schemas.microsoft.com/office/drawing/2014/main" id="{524E9288-001E-4065-AF24-ED8DC0690CA9}"/>
              </a:ext>
            </a:extLst>
          </p:cNvPr>
          <p:cNvSpPr txBox="1"/>
          <p:nvPr/>
        </p:nvSpPr>
        <p:spPr>
          <a:xfrm>
            <a:off x="370189" y="4204276"/>
            <a:ext cx="2748513" cy="338554"/>
          </a:xfrm>
          <a:prstGeom prst="rect">
            <a:avLst/>
          </a:prstGeom>
          <a:noFill/>
        </p:spPr>
        <p:txBody>
          <a:bodyPr wrap="square" lIns="36000" rIns="36000" rtlCol="0">
            <a:spAutoFit/>
          </a:bodyPr>
          <a:lstStyle/>
          <a:p>
            <a:r>
              <a:rPr lang="zh-CN" altLang="en-US" sz="1600" b="1" dirty="0"/>
              <a:t>裂隙渗透率演化方程</a:t>
            </a:r>
          </a:p>
        </p:txBody>
      </p:sp>
      <p:sp>
        <p:nvSpPr>
          <p:cNvPr id="85" name="矩形 84">
            <a:extLst>
              <a:ext uri="{FF2B5EF4-FFF2-40B4-BE49-F238E27FC236}">
                <a16:creationId xmlns:a16="http://schemas.microsoft.com/office/drawing/2014/main" id="{687DA3B6-6332-4C85-995D-D88A92F549FE}"/>
              </a:ext>
            </a:extLst>
          </p:cNvPr>
          <p:cNvSpPr/>
          <p:nvPr/>
        </p:nvSpPr>
        <p:spPr>
          <a:xfrm>
            <a:off x="222111" y="2868650"/>
            <a:ext cx="4459204" cy="830638"/>
          </a:xfrm>
          <a:prstGeom prst="rect">
            <a:avLst/>
          </a:prstGeom>
          <a:solidFill>
            <a:schemeClr val="accent1">
              <a:lumMod val="20000"/>
              <a:lumOff val="80000"/>
              <a:alpha val="31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endParaRPr>
          </a:p>
        </p:txBody>
      </p:sp>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400" y="332105"/>
            <a:ext cx="5229894"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2.1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油型气</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涌出数值建模</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978A548A-E204-4FB8-AAC5-D07078785F49}"/>
              </a:ext>
            </a:extLst>
          </p:cNvPr>
          <p:cNvSpPr txBox="1"/>
          <p:nvPr/>
        </p:nvSpPr>
        <p:spPr>
          <a:xfrm>
            <a:off x="397136" y="1257143"/>
            <a:ext cx="8410687" cy="1113766"/>
          </a:xfrm>
          <a:prstGeom prst="rect">
            <a:avLst/>
          </a:prstGeom>
          <a:noFill/>
        </p:spPr>
        <p:txBody>
          <a:bodyPr wrap="square">
            <a:spAutoFit/>
          </a:bodyPr>
          <a:lstStyle/>
          <a:p>
            <a:pPr marL="358775" indent="-358775" algn="l">
              <a:lnSpc>
                <a:spcPct val="150000"/>
              </a:lnSpc>
              <a:buFont typeface="Wingdings" panose="05000000000000000000" pitchFamily="2" charset="2"/>
              <a:buChar char="p"/>
            </a:pPr>
            <a:r>
              <a:rPr lang="zh-CN" altLang="en-US" sz="2400" b="0" i="0" u="none" strike="noStrike" baseline="0" dirty="0">
                <a:latin typeface="黑体" panose="02010609060101010101" pitchFamily="49" charset="-122"/>
                <a:ea typeface="黑体" panose="02010609060101010101" pitchFamily="49" charset="-122"/>
              </a:rPr>
              <a:t>建立了岩体损伤渗流理论模型，模拟分析了不同地质条件组合下的油型气涌出规律。</a:t>
            </a:r>
            <a:endParaRPr lang="zh-CN" altLang="en-US" sz="2400" dirty="0">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2D7BFF6A-89AB-456E-9EA5-9354A6CC15E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2471" y="2808492"/>
            <a:ext cx="1978025" cy="1433830"/>
          </a:xfrm>
          <a:prstGeom prst="rect">
            <a:avLst/>
          </a:prstGeom>
          <a:noFill/>
          <a:ln>
            <a:noFill/>
          </a:ln>
        </p:spPr>
      </p:pic>
      <p:pic>
        <p:nvPicPr>
          <p:cNvPr id="13" name="图片 12">
            <a:extLst>
              <a:ext uri="{FF2B5EF4-FFF2-40B4-BE49-F238E27FC236}">
                <a16:creationId xmlns:a16="http://schemas.microsoft.com/office/drawing/2014/main" id="{043859E1-3718-46A5-A7BA-11B32CF99F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3856" y="2808492"/>
            <a:ext cx="1981200" cy="1426845"/>
          </a:xfrm>
          <a:prstGeom prst="rect">
            <a:avLst/>
          </a:prstGeom>
          <a:noFill/>
          <a:ln>
            <a:noFill/>
          </a:ln>
        </p:spPr>
      </p:pic>
      <p:pic>
        <p:nvPicPr>
          <p:cNvPr id="14" name="图片 13">
            <a:extLst>
              <a:ext uri="{FF2B5EF4-FFF2-40B4-BE49-F238E27FC236}">
                <a16:creationId xmlns:a16="http://schemas.microsoft.com/office/drawing/2014/main" id="{28296ACE-3365-4D5A-80F3-D3985891826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2471" y="4672920"/>
            <a:ext cx="1991360" cy="1440815"/>
          </a:xfrm>
          <a:prstGeom prst="rect">
            <a:avLst/>
          </a:prstGeom>
          <a:noFill/>
          <a:ln>
            <a:noFill/>
          </a:ln>
        </p:spPr>
      </p:pic>
      <p:pic>
        <p:nvPicPr>
          <p:cNvPr id="15" name="图片 14">
            <a:extLst>
              <a:ext uri="{FF2B5EF4-FFF2-40B4-BE49-F238E27FC236}">
                <a16:creationId xmlns:a16="http://schemas.microsoft.com/office/drawing/2014/main" id="{BBD18471-2514-4DEE-A857-ACF5D5107C2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3856" y="4672920"/>
            <a:ext cx="1981200" cy="1426845"/>
          </a:xfrm>
          <a:prstGeom prst="rect">
            <a:avLst/>
          </a:prstGeom>
          <a:noFill/>
          <a:ln>
            <a:noFill/>
          </a:ln>
        </p:spPr>
      </p:pic>
      <p:pic>
        <p:nvPicPr>
          <p:cNvPr id="8" name="图片 7">
            <a:extLst>
              <a:ext uri="{FF2B5EF4-FFF2-40B4-BE49-F238E27FC236}">
                <a16:creationId xmlns:a16="http://schemas.microsoft.com/office/drawing/2014/main" id="{49652E36-4893-4EEC-B61F-69662E82DEFA}"/>
              </a:ext>
            </a:extLst>
          </p:cNvPr>
          <p:cNvPicPr>
            <a:picLocks noChangeAspect="1"/>
          </p:cNvPicPr>
          <p:nvPr/>
        </p:nvPicPr>
        <p:blipFill rotWithShape="1">
          <a:blip r:embed="rId6"/>
          <a:srcRect l="36720" t="4021" r="36921" b="3676"/>
          <a:stretch/>
        </p:blipFill>
        <p:spPr>
          <a:xfrm>
            <a:off x="2328530" y="4523626"/>
            <a:ext cx="1391082" cy="367148"/>
          </a:xfrm>
          <a:prstGeom prst="rect">
            <a:avLst/>
          </a:prstGeom>
        </p:spPr>
      </p:pic>
      <p:pic>
        <p:nvPicPr>
          <p:cNvPr id="17" name="图片 16">
            <a:extLst>
              <a:ext uri="{FF2B5EF4-FFF2-40B4-BE49-F238E27FC236}">
                <a16:creationId xmlns:a16="http://schemas.microsoft.com/office/drawing/2014/main" id="{FC70BB57-932F-44A1-8E41-9D8F4B641D84}"/>
              </a:ext>
            </a:extLst>
          </p:cNvPr>
          <p:cNvPicPr>
            <a:picLocks noChangeAspect="1"/>
          </p:cNvPicPr>
          <p:nvPr/>
        </p:nvPicPr>
        <p:blipFill rotWithShape="1">
          <a:blip r:embed="rId7"/>
          <a:srcRect l="33495" t="-22771" r="32702" b="-41892"/>
          <a:stretch/>
        </p:blipFill>
        <p:spPr>
          <a:xfrm>
            <a:off x="544554" y="4542830"/>
            <a:ext cx="1783976" cy="328740"/>
          </a:xfrm>
          <a:prstGeom prst="rect">
            <a:avLst/>
          </a:prstGeom>
        </p:spPr>
      </p:pic>
      <p:sp>
        <p:nvSpPr>
          <p:cNvPr id="74" name="矩形 73">
            <a:extLst>
              <a:ext uri="{FF2B5EF4-FFF2-40B4-BE49-F238E27FC236}">
                <a16:creationId xmlns:a16="http://schemas.microsoft.com/office/drawing/2014/main" id="{7057683B-3BDB-4BDD-AA1B-E6F27D5E4247}"/>
              </a:ext>
            </a:extLst>
          </p:cNvPr>
          <p:cNvSpPr/>
          <p:nvPr/>
        </p:nvSpPr>
        <p:spPr>
          <a:xfrm>
            <a:off x="199732" y="5516072"/>
            <a:ext cx="4457822" cy="828146"/>
          </a:xfrm>
          <a:prstGeom prst="rect">
            <a:avLst/>
          </a:prstGeom>
          <a:solidFill>
            <a:schemeClr val="accent4">
              <a:lumMod val="20000"/>
              <a:lumOff val="80000"/>
              <a:alpha val="3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endParaRPr>
          </a:p>
          <a:p>
            <a:pPr algn="ctr"/>
            <a:endParaRPr lang="en-US" altLang="zh-CN" sz="1600" dirty="0">
              <a:solidFill>
                <a:schemeClr val="tx1"/>
              </a:solidFill>
            </a:endParaRPr>
          </a:p>
        </p:txBody>
      </p:sp>
      <p:sp>
        <p:nvSpPr>
          <p:cNvPr id="76" name="文本框 75">
            <a:extLst>
              <a:ext uri="{FF2B5EF4-FFF2-40B4-BE49-F238E27FC236}">
                <a16:creationId xmlns:a16="http://schemas.microsoft.com/office/drawing/2014/main" id="{FD0B88D3-181C-49E9-9250-350E8D6961F5}"/>
              </a:ext>
            </a:extLst>
          </p:cNvPr>
          <p:cNvSpPr txBox="1"/>
          <p:nvPr/>
        </p:nvSpPr>
        <p:spPr>
          <a:xfrm>
            <a:off x="347810" y="5527201"/>
            <a:ext cx="2817219" cy="338554"/>
          </a:xfrm>
          <a:prstGeom prst="rect">
            <a:avLst/>
          </a:prstGeom>
          <a:noFill/>
        </p:spPr>
        <p:txBody>
          <a:bodyPr wrap="square" lIns="36000" rIns="36000" rtlCol="0">
            <a:spAutoFit/>
          </a:bodyPr>
          <a:lstStyle/>
          <a:p>
            <a:r>
              <a:rPr lang="zh-CN" altLang="en-US" sz="1600" b="1" dirty="0"/>
              <a:t>甲烷气体流体平衡方程</a:t>
            </a:r>
          </a:p>
        </p:txBody>
      </p:sp>
      <p:sp>
        <p:nvSpPr>
          <p:cNvPr id="86" name="文本框 85">
            <a:extLst>
              <a:ext uri="{FF2B5EF4-FFF2-40B4-BE49-F238E27FC236}">
                <a16:creationId xmlns:a16="http://schemas.microsoft.com/office/drawing/2014/main" id="{0DE62322-5090-4C49-8A85-9C00D5D99304}"/>
              </a:ext>
            </a:extLst>
          </p:cNvPr>
          <p:cNvSpPr txBox="1"/>
          <p:nvPr/>
        </p:nvSpPr>
        <p:spPr>
          <a:xfrm>
            <a:off x="370189" y="2915856"/>
            <a:ext cx="3200863" cy="338554"/>
          </a:xfrm>
          <a:prstGeom prst="rect">
            <a:avLst/>
          </a:prstGeom>
          <a:noFill/>
        </p:spPr>
        <p:txBody>
          <a:bodyPr wrap="square" lIns="36000" rIns="36000" rtlCol="0">
            <a:spAutoFit/>
          </a:bodyPr>
          <a:lstStyle/>
          <a:p>
            <a:r>
              <a:rPr lang="zh-CN" altLang="en-US" sz="1600" b="1" dirty="0"/>
              <a:t>岩体微元强度损伤因子</a:t>
            </a:r>
          </a:p>
        </p:txBody>
      </p:sp>
      <p:sp>
        <p:nvSpPr>
          <p:cNvPr id="87" name="箭头: 下 86">
            <a:extLst>
              <a:ext uri="{FF2B5EF4-FFF2-40B4-BE49-F238E27FC236}">
                <a16:creationId xmlns:a16="http://schemas.microsoft.com/office/drawing/2014/main" id="{3E91458E-4DB2-4F0A-A8D1-2E38BB7EA743}"/>
              </a:ext>
            </a:extLst>
          </p:cNvPr>
          <p:cNvSpPr/>
          <p:nvPr/>
        </p:nvSpPr>
        <p:spPr>
          <a:xfrm>
            <a:off x="2037718" y="3875265"/>
            <a:ext cx="896889" cy="1030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箭头: 下 87">
            <a:extLst>
              <a:ext uri="{FF2B5EF4-FFF2-40B4-BE49-F238E27FC236}">
                <a16:creationId xmlns:a16="http://schemas.microsoft.com/office/drawing/2014/main" id="{E2113E0F-04D0-4A76-B618-5ACAF2D8BC40}"/>
              </a:ext>
            </a:extLst>
          </p:cNvPr>
          <p:cNvSpPr/>
          <p:nvPr/>
        </p:nvSpPr>
        <p:spPr>
          <a:xfrm>
            <a:off x="2037718" y="5197962"/>
            <a:ext cx="896889" cy="1030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96" name="图片 95">
            <a:extLst>
              <a:ext uri="{FF2B5EF4-FFF2-40B4-BE49-F238E27FC236}">
                <a16:creationId xmlns:a16="http://schemas.microsoft.com/office/drawing/2014/main" id="{DC0764F9-4D68-408F-A0B2-6400D395E8A4}"/>
              </a:ext>
            </a:extLst>
          </p:cNvPr>
          <p:cNvPicPr>
            <a:picLocks noChangeAspect="1"/>
          </p:cNvPicPr>
          <p:nvPr/>
        </p:nvPicPr>
        <p:blipFill rotWithShape="1">
          <a:blip r:embed="rId8"/>
          <a:srcRect l="17171" t="-1" r="16328" b="11660"/>
          <a:stretch/>
        </p:blipFill>
        <p:spPr>
          <a:xfrm>
            <a:off x="598540" y="5872493"/>
            <a:ext cx="3509681" cy="351381"/>
          </a:xfrm>
          <a:prstGeom prst="rect">
            <a:avLst/>
          </a:prstGeom>
        </p:spPr>
      </p:pic>
      <p:sp>
        <p:nvSpPr>
          <p:cNvPr id="97" name="文本框 96">
            <a:extLst>
              <a:ext uri="{FF2B5EF4-FFF2-40B4-BE49-F238E27FC236}">
                <a16:creationId xmlns:a16="http://schemas.microsoft.com/office/drawing/2014/main" id="{A360C908-8E1A-437D-93D0-FF6231CC95CA}"/>
              </a:ext>
            </a:extLst>
          </p:cNvPr>
          <p:cNvSpPr txBox="1"/>
          <p:nvPr/>
        </p:nvSpPr>
        <p:spPr>
          <a:xfrm>
            <a:off x="6048168" y="6376755"/>
            <a:ext cx="2031325" cy="338554"/>
          </a:xfrm>
          <a:prstGeom prst="rect">
            <a:avLst/>
          </a:prstGeom>
          <a:noFill/>
        </p:spPr>
        <p:txBody>
          <a:bodyPr wrap="none" rtlCol="0">
            <a:spAutoFit/>
          </a:bodyPr>
          <a:lstStyle/>
          <a:p>
            <a:r>
              <a:rPr lang="zh-CN" altLang="en-US" sz="1600" dirty="0"/>
              <a:t>油型气涌出过程模拟</a:t>
            </a:r>
          </a:p>
        </p:txBody>
      </p:sp>
      <p:sp>
        <p:nvSpPr>
          <p:cNvPr id="98" name="文本框 97">
            <a:extLst>
              <a:ext uri="{FF2B5EF4-FFF2-40B4-BE49-F238E27FC236}">
                <a16:creationId xmlns:a16="http://schemas.microsoft.com/office/drawing/2014/main" id="{1F44452A-633A-4A09-B763-052FF2C7AFE2}"/>
              </a:ext>
            </a:extLst>
          </p:cNvPr>
          <p:cNvSpPr txBox="1"/>
          <p:nvPr/>
        </p:nvSpPr>
        <p:spPr>
          <a:xfrm>
            <a:off x="5404483" y="4210963"/>
            <a:ext cx="1079142"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底板厚度</a:t>
            </a:r>
            <a:r>
              <a:rPr lang="en-US" altLang="zh-CN" sz="1200" dirty="0">
                <a:latin typeface="微软雅黑" panose="020B0503020204020204" pitchFamily="34" charset="-122"/>
                <a:ea typeface="微软雅黑" panose="020B0503020204020204" pitchFamily="34" charset="-122"/>
              </a:rPr>
              <a:t>3 m</a:t>
            </a:r>
            <a:endParaRPr lang="zh-CN" altLang="en-US" sz="1200" dirty="0">
              <a:latin typeface="微软雅黑" panose="020B0503020204020204" pitchFamily="34" charset="-122"/>
              <a:ea typeface="微软雅黑" panose="020B0503020204020204" pitchFamily="34" charset="-122"/>
            </a:endParaRPr>
          </a:p>
        </p:txBody>
      </p:sp>
      <p:sp>
        <p:nvSpPr>
          <p:cNvPr id="99" name="文本框 98">
            <a:extLst>
              <a:ext uri="{FF2B5EF4-FFF2-40B4-BE49-F238E27FC236}">
                <a16:creationId xmlns:a16="http://schemas.microsoft.com/office/drawing/2014/main" id="{C6CCF9EE-7612-4273-B445-FFE702E36468}"/>
              </a:ext>
            </a:extLst>
          </p:cNvPr>
          <p:cNvSpPr txBox="1"/>
          <p:nvPr/>
        </p:nvSpPr>
        <p:spPr>
          <a:xfrm>
            <a:off x="7382508" y="4197634"/>
            <a:ext cx="1079142"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底板厚度</a:t>
            </a:r>
            <a:r>
              <a:rPr lang="en-US" altLang="zh-CN" sz="1200" dirty="0">
                <a:latin typeface="微软雅黑" panose="020B0503020204020204" pitchFamily="34" charset="-122"/>
                <a:ea typeface="微软雅黑" panose="020B0503020204020204" pitchFamily="34" charset="-122"/>
              </a:rPr>
              <a:t>7 m</a:t>
            </a:r>
            <a:endParaRPr lang="zh-CN" altLang="en-US" sz="1200" dirty="0">
              <a:latin typeface="微软雅黑" panose="020B0503020204020204" pitchFamily="34" charset="-122"/>
              <a:ea typeface="微软雅黑" panose="020B0503020204020204" pitchFamily="34" charset="-122"/>
            </a:endParaRPr>
          </a:p>
        </p:txBody>
      </p:sp>
      <p:sp>
        <p:nvSpPr>
          <p:cNvPr id="100" name="文本框 99">
            <a:extLst>
              <a:ext uri="{FF2B5EF4-FFF2-40B4-BE49-F238E27FC236}">
                <a16:creationId xmlns:a16="http://schemas.microsoft.com/office/drawing/2014/main" id="{C6EF9825-9B3B-4366-9137-85EDE1738FC7}"/>
              </a:ext>
            </a:extLst>
          </p:cNvPr>
          <p:cNvSpPr txBox="1"/>
          <p:nvPr/>
        </p:nvSpPr>
        <p:spPr>
          <a:xfrm>
            <a:off x="5442294" y="6080548"/>
            <a:ext cx="954107"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非贯通断层</a:t>
            </a:r>
          </a:p>
        </p:txBody>
      </p:sp>
      <p:sp>
        <p:nvSpPr>
          <p:cNvPr id="101" name="文本框 100">
            <a:extLst>
              <a:ext uri="{FF2B5EF4-FFF2-40B4-BE49-F238E27FC236}">
                <a16:creationId xmlns:a16="http://schemas.microsoft.com/office/drawing/2014/main" id="{0B3767BF-8EBF-42D1-87F0-15196DE6C51D}"/>
              </a:ext>
            </a:extLst>
          </p:cNvPr>
          <p:cNvSpPr txBox="1"/>
          <p:nvPr/>
        </p:nvSpPr>
        <p:spPr>
          <a:xfrm>
            <a:off x="7420319" y="6067219"/>
            <a:ext cx="800219"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贯通断层</a:t>
            </a:r>
          </a:p>
        </p:txBody>
      </p:sp>
      <p:pic>
        <p:nvPicPr>
          <p:cNvPr id="102" name="图片 101">
            <a:extLst>
              <a:ext uri="{FF2B5EF4-FFF2-40B4-BE49-F238E27FC236}">
                <a16:creationId xmlns:a16="http://schemas.microsoft.com/office/drawing/2014/main" id="{4F318D90-F98F-4361-B69C-46982A03011F}"/>
              </a:ext>
            </a:extLst>
          </p:cNvPr>
          <p:cNvPicPr>
            <a:picLocks noChangeAspect="1"/>
          </p:cNvPicPr>
          <p:nvPr/>
        </p:nvPicPr>
        <p:blipFill>
          <a:blip r:embed="rId9"/>
          <a:stretch>
            <a:fillRect/>
          </a:stretch>
        </p:blipFill>
        <p:spPr>
          <a:xfrm>
            <a:off x="199732" y="3130078"/>
            <a:ext cx="2316480" cy="590550"/>
          </a:xfrm>
          <a:prstGeom prst="rect">
            <a:avLst/>
          </a:prstGeom>
        </p:spPr>
      </p:pic>
      <p:pic>
        <p:nvPicPr>
          <p:cNvPr id="103" name="图片 102">
            <a:extLst>
              <a:ext uri="{FF2B5EF4-FFF2-40B4-BE49-F238E27FC236}">
                <a16:creationId xmlns:a16="http://schemas.microsoft.com/office/drawing/2014/main" id="{76BBFF12-F4D8-480F-B1E9-AF350F5B6C26}"/>
              </a:ext>
            </a:extLst>
          </p:cNvPr>
          <p:cNvPicPr>
            <a:picLocks noChangeAspect="1"/>
          </p:cNvPicPr>
          <p:nvPr/>
        </p:nvPicPr>
        <p:blipFill>
          <a:blip r:embed="rId10"/>
          <a:stretch>
            <a:fillRect/>
          </a:stretch>
        </p:blipFill>
        <p:spPr>
          <a:xfrm>
            <a:off x="2406039" y="3184520"/>
            <a:ext cx="2331720" cy="594360"/>
          </a:xfrm>
          <a:prstGeom prst="rect">
            <a:avLst/>
          </a:prstGeom>
        </p:spPr>
      </p:pic>
      <p:sp>
        <p:nvSpPr>
          <p:cNvPr id="104" name="箭头: 下 103">
            <a:extLst>
              <a:ext uri="{FF2B5EF4-FFF2-40B4-BE49-F238E27FC236}">
                <a16:creationId xmlns:a16="http://schemas.microsoft.com/office/drawing/2014/main" id="{24F31FAE-BAED-4905-BD10-29E8FB146760}"/>
              </a:ext>
            </a:extLst>
          </p:cNvPr>
          <p:cNvSpPr/>
          <p:nvPr/>
        </p:nvSpPr>
        <p:spPr>
          <a:xfrm rot="16200000">
            <a:off x="4440676" y="4521410"/>
            <a:ext cx="896889" cy="1030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矩形 104">
            <a:extLst>
              <a:ext uri="{FF2B5EF4-FFF2-40B4-BE49-F238E27FC236}">
                <a16:creationId xmlns:a16="http://schemas.microsoft.com/office/drawing/2014/main" id="{64216A36-C99F-46B1-A54D-FC966BC079DC}"/>
              </a:ext>
            </a:extLst>
          </p:cNvPr>
          <p:cNvSpPr/>
          <p:nvPr/>
        </p:nvSpPr>
        <p:spPr>
          <a:xfrm>
            <a:off x="98944" y="2725271"/>
            <a:ext cx="4675920" cy="38006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5227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399" y="332105"/>
            <a:ext cx="5157459"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2.2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油型气</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涌出模拟分析</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978A548A-E204-4FB8-AAC5-D07078785F49}"/>
              </a:ext>
            </a:extLst>
          </p:cNvPr>
          <p:cNvSpPr txBox="1"/>
          <p:nvPr/>
        </p:nvSpPr>
        <p:spPr>
          <a:xfrm>
            <a:off x="397136" y="1257143"/>
            <a:ext cx="8410687" cy="1667764"/>
          </a:xfrm>
          <a:prstGeom prst="rect">
            <a:avLst/>
          </a:prstGeom>
          <a:noFill/>
        </p:spPr>
        <p:txBody>
          <a:bodyPr wrap="square">
            <a:spAutoFit/>
          </a:bodyPr>
          <a:lstStyle/>
          <a:p>
            <a:pPr marL="358775" indent="-358775" algn="l">
              <a:lnSpc>
                <a:spcPct val="150000"/>
              </a:lnSpc>
              <a:buFont typeface="Wingdings" panose="05000000000000000000" pitchFamily="2" charset="2"/>
              <a:buChar char="p"/>
            </a:pPr>
            <a:r>
              <a:rPr lang="zh-CN" altLang="en-US" sz="2400" b="0" i="0" u="none" strike="noStrike" baseline="0" dirty="0">
                <a:latin typeface="黑体" panose="02010609060101010101" pitchFamily="49" charset="-122"/>
                <a:ea typeface="黑体" panose="02010609060101010101" pitchFamily="49" charset="-122"/>
              </a:rPr>
              <a:t>获得了不同影响因素条件下的油型气涌出量变化规律。</a:t>
            </a:r>
            <a:endParaRPr lang="en-US" altLang="zh-CN" sz="2400" b="0" i="0" u="none" strike="noStrike" baseline="0" dirty="0">
              <a:latin typeface="黑体" panose="02010609060101010101" pitchFamily="49" charset="-122"/>
              <a:ea typeface="黑体" panose="02010609060101010101" pitchFamily="49" charset="-122"/>
            </a:endParaRPr>
          </a:p>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发现了断层对油型气涌出量的影响较大，底板岩层结构和岩性是主要影响因素。</a:t>
            </a:r>
            <a:endParaRPr lang="en-US" altLang="zh-CN" sz="2400" b="0" i="0" u="none" strike="noStrike" baseline="0" dirty="0">
              <a:latin typeface="黑体" panose="02010609060101010101" pitchFamily="49" charset="-122"/>
              <a:ea typeface="黑体" panose="02010609060101010101" pitchFamily="49" charset="-122"/>
            </a:endParaRPr>
          </a:p>
        </p:txBody>
      </p:sp>
      <p:graphicFrame>
        <p:nvGraphicFramePr>
          <p:cNvPr id="4" name="表格 3">
            <a:extLst>
              <a:ext uri="{FF2B5EF4-FFF2-40B4-BE49-F238E27FC236}">
                <a16:creationId xmlns:a16="http://schemas.microsoft.com/office/drawing/2014/main" id="{70A7AD56-735F-4156-AB0F-7DF32C25AF0E}"/>
              </a:ext>
            </a:extLst>
          </p:cNvPr>
          <p:cNvGraphicFramePr>
            <a:graphicFrameLocks noGrp="1"/>
          </p:cNvGraphicFramePr>
          <p:nvPr>
            <p:extLst>
              <p:ext uri="{D42A27DB-BD31-4B8C-83A1-F6EECF244321}">
                <p14:modId xmlns:p14="http://schemas.microsoft.com/office/powerpoint/2010/main" val="4043006287"/>
              </p:ext>
            </p:extLst>
          </p:nvPr>
        </p:nvGraphicFramePr>
        <p:xfrm>
          <a:off x="609568" y="3066752"/>
          <a:ext cx="7985822" cy="3341632"/>
        </p:xfrm>
        <a:graphic>
          <a:graphicData uri="http://schemas.openxmlformats.org/drawingml/2006/table">
            <a:tbl>
              <a:tblPr firstRow="1" firstCol="1" bandRow="1">
                <a:tableStyleId>{5C22544A-7EE6-4342-B048-85BDC9FD1C3A}</a:tableStyleId>
              </a:tblPr>
              <a:tblGrid>
                <a:gridCol w="683580">
                  <a:extLst>
                    <a:ext uri="{9D8B030D-6E8A-4147-A177-3AD203B41FA5}">
                      <a16:colId xmlns:a16="http://schemas.microsoft.com/office/drawing/2014/main" val="2774529025"/>
                    </a:ext>
                  </a:extLst>
                </a:gridCol>
                <a:gridCol w="1377470">
                  <a:extLst>
                    <a:ext uri="{9D8B030D-6E8A-4147-A177-3AD203B41FA5}">
                      <a16:colId xmlns:a16="http://schemas.microsoft.com/office/drawing/2014/main" val="2200626117"/>
                    </a:ext>
                  </a:extLst>
                </a:gridCol>
                <a:gridCol w="1377470">
                  <a:extLst>
                    <a:ext uri="{9D8B030D-6E8A-4147-A177-3AD203B41FA5}">
                      <a16:colId xmlns:a16="http://schemas.microsoft.com/office/drawing/2014/main" val="888256085"/>
                    </a:ext>
                  </a:extLst>
                </a:gridCol>
                <a:gridCol w="1377470">
                  <a:extLst>
                    <a:ext uri="{9D8B030D-6E8A-4147-A177-3AD203B41FA5}">
                      <a16:colId xmlns:a16="http://schemas.microsoft.com/office/drawing/2014/main" val="77214929"/>
                    </a:ext>
                  </a:extLst>
                </a:gridCol>
                <a:gridCol w="1377470">
                  <a:extLst>
                    <a:ext uri="{9D8B030D-6E8A-4147-A177-3AD203B41FA5}">
                      <a16:colId xmlns:a16="http://schemas.microsoft.com/office/drawing/2014/main" val="3785850930"/>
                    </a:ext>
                  </a:extLst>
                </a:gridCol>
                <a:gridCol w="1792362">
                  <a:extLst>
                    <a:ext uri="{9D8B030D-6E8A-4147-A177-3AD203B41FA5}">
                      <a16:colId xmlns:a16="http://schemas.microsoft.com/office/drawing/2014/main" val="2500864986"/>
                    </a:ext>
                  </a:extLst>
                </a:gridCol>
              </a:tblGrid>
              <a:tr h="506541">
                <a:tc>
                  <a:txBody>
                    <a:bodyPr/>
                    <a:lstStyle/>
                    <a:p>
                      <a:pPr indent="0" algn="ctr">
                        <a:lnSpc>
                          <a:spcPct val="100000"/>
                        </a:lnSpc>
                      </a:pPr>
                      <a:r>
                        <a:rPr lang="zh-CN" sz="1400" kern="100" dirty="0">
                          <a:effectLst/>
                        </a:rPr>
                        <a:t>序号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dirty="0">
                          <a:effectLst/>
                        </a:rPr>
                        <a:t>底板厚度</a:t>
                      </a:r>
                    </a:p>
                    <a:p>
                      <a:pPr indent="0" algn="ctr">
                        <a:lnSpc>
                          <a:spcPct val="100000"/>
                        </a:lnSpc>
                      </a:pPr>
                      <a:r>
                        <a:rPr lang="en-US" sz="1400" kern="100" dirty="0">
                          <a:effectLst/>
                        </a:rPr>
                        <a:t>/m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dirty="0">
                          <a:effectLst/>
                        </a:rPr>
                        <a:t>底板渗透率</a:t>
                      </a:r>
                    </a:p>
                    <a:p>
                      <a:pPr indent="0" algn="ctr">
                        <a:lnSpc>
                          <a:spcPct val="100000"/>
                        </a:lnSpc>
                      </a:pPr>
                      <a:r>
                        <a:rPr lang="en-US" sz="1400" kern="100" dirty="0">
                          <a:effectLst/>
                        </a:rPr>
                        <a:t>/</a:t>
                      </a:r>
                      <a:r>
                        <a:rPr lang="en-US" sz="1400" kern="100" dirty="0" err="1">
                          <a:effectLst/>
                        </a:rPr>
                        <a:t>u</a:t>
                      </a:r>
                      <a:r>
                        <a:rPr lang="en-US" altLang="zh-CN" sz="1400" kern="100" dirty="0" err="1">
                          <a:effectLst/>
                        </a:rPr>
                        <a:t>D</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dirty="0">
                          <a:effectLst/>
                        </a:rPr>
                        <a:t>断层</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dirty="0">
                          <a:effectLst/>
                        </a:rPr>
                        <a:t>单位面积涌出量</a:t>
                      </a:r>
                    </a:p>
                    <a:p>
                      <a:pPr indent="0" algn="ctr">
                        <a:lnSpc>
                          <a:spcPct val="100000"/>
                        </a:lnSpc>
                      </a:pPr>
                      <a:r>
                        <a:rPr lang="en-US" sz="1400" kern="100" dirty="0">
                          <a:effectLst/>
                        </a:rPr>
                        <a:t>/m</a:t>
                      </a:r>
                      <a:r>
                        <a:rPr lang="en-US" sz="1400" kern="100" baseline="30000" dirty="0">
                          <a:effectLst/>
                        </a:rPr>
                        <a:t>3</a:t>
                      </a:r>
                      <a:r>
                        <a:rPr lang="zh-CN" sz="1400" kern="100" dirty="0">
                          <a:effectLst/>
                        </a:rPr>
                        <a:t>·</a:t>
                      </a:r>
                      <a:r>
                        <a:rPr lang="en-US" sz="1400" kern="100" dirty="0">
                          <a:effectLst/>
                        </a:rPr>
                        <a:t>min</a:t>
                      </a:r>
                      <a:r>
                        <a:rPr lang="en-US" sz="1400" kern="100" baseline="30000" dirty="0">
                          <a:effectLst/>
                        </a:rPr>
                        <a:t>-1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dirty="0">
                          <a:effectLst/>
                        </a:rPr>
                        <a:t>涌出速度特征</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74301996"/>
                  </a:ext>
                </a:extLst>
              </a:tr>
              <a:tr h="506541">
                <a:tc>
                  <a:txBody>
                    <a:bodyPr/>
                    <a:lstStyle/>
                    <a:p>
                      <a:pPr indent="0" algn="ctr">
                        <a:lnSpc>
                          <a:spcPct val="100000"/>
                        </a:lnSpc>
                      </a:pPr>
                      <a:r>
                        <a:rPr lang="en-US" sz="1400" kern="100" dirty="0">
                          <a:effectLst/>
                        </a:rPr>
                        <a:t>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dirty="0">
                          <a:effectLst/>
                        </a:rPr>
                        <a:t>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dirty="0">
                          <a:effectLst/>
                        </a:rPr>
                        <a:t>0.1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a:effectLst/>
                        </a:rPr>
                        <a:t>无</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b="1" kern="100" dirty="0">
                          <a:solidFill>
                            <a:srgbClr val="C00000"/>
                          </a:solidFill>
                          <a:effectLst/>
                        </a:rPr>
                        <a:t>0.92</a:t>
                      </a:r>
                      <a:endParaRPr lang="zh-CN" sz="14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100" kern="100" dirty="0">
                          <a:effectLst/>
                        </a:rPr>
                        <a:t>短时间内油型气会涌出，涌出量相对较大</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3359521"/>
                  </a:ext>
                </a:extLst>
              </a:tr>
              <a:tr h="506541">
                <a:tc>
                  <a:txBody>
                    <a:bodyPr/>
                    <a:lstStyle/>
                    <a:p>
                      <a:pPr indent="0" algn="ctr">
                        <a:lnSpc>
                          <a:spcPct val="100000"/>
                        </a:lnSpc>
                      </a:pPr>
                      <a:r>
                        <a:rPr lang="en-US" sz="1400" kern="100">
                          <a:effectLst/>
                        </a:rPr>
                        <a:t>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a:effectLst/>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dirty="0">
                          <a:effectLst/>
                        </a:rPr>
                        <a:t>0.1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dirty="0">
                          <a:effectLst/>
                        </a:rPr>
                        <a:t>无</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b="1" kern="100" dirty="0">
                          <a:solidFill>
                            <a:srgbClr val="C00000"/>
                          </a:solidFill>
                          <a:effectLst/>
                        </a:rPr>
                        <a:t>0.53</a:t>
                      </a:r>
                      <a:endParaRPr lang="zh-CN" sz="14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100" kern="100">
                          <a:effectLst/>
                        </a:rPr>
                        <a:t>一定时间后油型气会涌出，涌出量较小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1945587"/>
                  </a:ext>
                </a:extLst>
              </a:tr>
              <a:tr h="506541">
                <a:tc>
                  <a:txBody>
                    <a:bodyPr/>
                    <a:lstStyle/>
                    <a:p>
                      <a:pPr indent="0" algn="ctr">
                        <a:lnSpc>
                          <a:spcPct val="100000"/>
                        </a:lnSpc>
                      </a:pPr>
                      <a:r>
                        <a:rPr lang="en-US" sz="1400" kern="100">
                          <a:effectLst/>
                        </a:rPr>
                        <a:t>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a:effectLst/>
                        </a:rPr>
                        <a:t>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dirty="0">
                          <a:effectLst/>
                        </a:rPr>
                        <a:t>0.1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dirty="0">
                          <a:effectLst/>
                        </a:rPr>
                        <a:t>无</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b="1" kern="100" dirty="0">
                          <a:solidFill>
                            <a:srgbClr val="C00000"/>
                          </a:solidFill>
                          <a:effectLst/>
                        </a:rPr>
                        <a:t>0.19</a:t>
                      </a:r>
                      <a:endParaRPr lang="zh-CN" sz="14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100" kern="100">
                          <a:effectLst/>
                        </a:rPr>
                        <a:t>一段时间后油型气涌出量很小或基本为零</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98004831"/>
                  </a:ext>
                </a:extLst>
              </a:tr>
              <a:tr h="337694">
                <a:tc>
                  <a:txBody>
                    <a:bodyPr/>
                    <a:lstStyle/>
                    <a:p>
                      <a:pPr indent="0" algn="ctr">
                        <a:lnSpc>
                          <a:spcPct val="100000"/>
                        </a:lnSpc>
                      </a:pPr>
                      <a:r>
                        <a:rPr lang="en-US" sz="1400" kern="100">
                          <a:effectLst/>
                        </a:rPr>
                        <a:t>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a:effectLst/>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dirty="0">
                          <a:effectLst/>
                        </a:rPr>
                        <a:t>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a:effectLst/>
                        </a:rPr>
                        <a:t>无</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b="1" kern="100" dirty="0">
                          <a:solidFill>
                            <a:srgbClr val="C00000"/>
                          </a:solidFill>
                          <a:effectLst/>
                        </a:rPr>
                        <a:t>1.68</a:t>
                      </a:r>
                      <a:endParaRPr lang="zh-CN" sz="14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100" kern="100">
                          <a:effectLst/>
                        </a:rPr>
                        <a:t>短时间内会造成油型气大量涌出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1226063"/>
                  </a:ext>
                </a:extLst>
              </a:tr>
              <a:tr h="337694">
                <a:tc>
                  <a:txBody>
                    <a:bodyPr/>
                    <a:lstStyle/>
                    <a:p>
                      <a:pPr indent="0" algn="ctr">
                        <a:lnSpc>
                          <a:spcPct val="100000"/>
                        </a:lnSpc>
                      </a:pPr>
                      <a:r>
                        <a:rPr lang="en-US" sz="1400" kern="100">
                          <a:effectLst/>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a:effectLst/>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dirty="0">
                          <a:effectLst/>
                        </a:rPr>
                        <a:t>0.1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a:effectLst/>
                        </a:rPr>
                        <a:t>非贯通</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b="1" kern="100" dirty="0">
                          <a:solidFill>
                            <a:srgbClr val="C00000"/>
                          </a:solidFill>
                          <a:effectLst/>
                        </a:rPr>
                        <a:t>1.45</a:t>
                      </a:r>
                      <a:endParaRPr lang="zh-CN" sz="14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100" kern="100">
                          <a:effectLst/>
                        </a:rPr>
                        <a:t>短时间内油型气沿底板左侧涌出</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86470807"/>
                  </a:ext>
                </a:extLst>
              </a:tr>
              <a:tr h="506541">
                <a:tc>
                  <a:txBody>
                    <a:bodyPr/>
                    <a:lstStyle/>
                    <a:p>
                      <a:pPr indent="0" algn="ctr">
                        <a:lnSpc>
                          <a:spcPct val="100000"/>
                        </a:lnSpc>
                      </a:pPr>
                      <a:r>
                        <a:rPr lang="en-US" sz="1400" kern="100">
                          <a:effectLst/>
                        </a:rPr>
                        <a:t>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a:effectLst/>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kern="100" dirty="0">
                          <a:effectLst/>
                        </a:rPr>
                        <a:t>0.1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400" kern="100">
                          <a:effectLst/>
                        </a:rPr>
                        <a:t>贯通</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en-US" sz="1400" b="1" kern="100" dirty="0">
                          <a:solidFill>
                            <a:srgbClr val="C00000"/>
                          </a:solidFill>
                          <a:effectLst/>
                        </a:rPr>
                        <a:t>3.18</a:t>
                      </a:r>
                      <a:endParaRPr lang="zh-CN" sz="14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00000"/>
                        </a:lnSpc>
                      </a:pPr>
                      <a:r>
                        <a:rPr lang="zh-CN" sz="1100" kern="100" dirty="0">
                          <a:effectLst/>
                        </a:rPr>
                        <a:t>短时间内油型气会沿裂隙通道大量涌出</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06441888"/>
                  </a:ext>
                </a:extLst>
              </a:tr>
            </a:tbl>
          </a:graphicData>
        </a:graphic>
      </p:graphicFrame>
    </p:spTree>
    <p:extLst>
      <p:ext uri="{BB962C8B-B14F-4D97-AF65-F5344CB8AC3E}">
        <p14:creationId xmlns:p14="http://schemas.microsoft.com/office/powerpoint/2010/main" val="124723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400" y="332105"/>
            <a:ext cx="4789906"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2.3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油型气</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涌出类型</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978A548A-E204-4FB8-AAC5-D07078785F49}"/>
              </a:ext>
            </a:extLst>
          </p:cNvPr>
          <p:cNvSpPr txBox="1"/>
          <p:nvPr/>
        </p:nvSpPr>
        <p:spPr>
          <a:xfrm>
            <a:off x="397136" y="1257143"/>
            <a:ext cx="8410687" cy="2221762"/>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b="0" i="0" u="none" strike="noStrike" baseline="0" dirty="0">
                <a:latin typeface="黑体" panose="02010609060101010101" pitchFamily="49" charset="-122"/>
                <a:ea typeface="黑体" panose="02010609060101010101" pitchFamily="49" charset="-122"/>
              </a:rPr>
              <a:t>分析了</a:t>
            </a:r>
            <a:r>
              <a:rPr lang="zh-CN" altLang="en-US" sz="2400" dirty="0">
                <a:latin typeface="黑体" panose="02010609060101010101" pitchFamily="49" charset="-122"/>
                <a:ea typeface="黑体" panose="02010609060101010101" pitchFamily="49" charset="-122"/>
              </a:rPr>
              <a:t>油型气由储层涌出至采掘空间的</a:t>
            </a:r>
            <a:r>
              <a:rPr lang="zh-CN" altLang="en-US" sz="2400" b="0" i="0" u="none" strike="noStrike" baseline="0" dirty="0">
                <a:latin typeface="黑体" panose="02010609060101010101" pitchFamily="49" charset="-122"/>
                <a:ea typeface="黑体" panose="02010609060101010101" pitchFamily="49" charset="-122"/>
              </a:rPr>
              <a:t>过程，确定了油型气涌出的采动裂隙逸散和断层构造喷出两种类型。</a:t>
            </a:r>
            <a:endParaRPr lang="en-US" altLang="zh-CN" sz="2400" b="0" i="0" u="none" strike="noStrike" baseline="0" dirty="0">
              <a:latin typeface="黑体" panose="02010609060101010101" pitchFamily="49" charset="-122"/>
              <a:ea typeface="黑体" panose="02010609060101010101" pitchFamily="49" charset="-122"/>
            </a:endParaRPr>
          </a:p>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统计了地质和岩性对油型气涌出的影响，确定了油型气涌出</a:t>
            </a:r>
            <a:r>
              <a:rPr lang="zh-CN" altLang="en-US" sz="2400" dirty="0">
                <a:solidFill>
                  <a:srgbClr val="C00000"/>
                </a:solidFill>
                <a:latin typeface="黑体" panose="02010609060101010101" pitchFamily="49" charset="-122"/>
                <a:ea typeface="黑体" panose="02010609060101010101" pitchFamily="49" charset="-122"/>
              </a:rPr>
              <a:t>关键影响因素</a:t>
            </a:r>
            <a:r>
              <a:rPr lang="zh-CN" altLang="en-US" sz="2400" dirty="0">
                <a:latin typeface="黑体" panose="02010609060101010101" pitchFamily="49" charset="-122"/>
                <a:ea typeface="黑体" panose="02010609060101010101" pitchFamily="49" charset="-122"/>
              </a:rPr>
              <a:t>。</a:t>
            </a:r>
          </a:p>
        </p:txBody>
      </p:sp>
      <p:sp>
        <p:nvSpPr>
          <p:cNvPr id="10" name="矩形 9">
            <a:extLst>
              <a:ext uri="{FF2B5EF4-FFF2-40B4-BE49-F238E27FC236}">
                <a16:creationId xmlns:a16="http://schemas.microsoft.com/office/drawing/2014/main" id="{AA3CD296-2FBD-4B04-9387-9BA6F97E359F}"/>
              </a:ext>
            </a:extLst>
          </p:cNvPr>
          <p:cNvSpPr/>
          <p:nvPr/>
        </p:nvSpPr>
        <p:spPr>
          <a:xfrm>
            <a:off x="314710" y="3758517"/>
            <a:ext cx="1833282" cy="546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断层构造喷出</a:t>
            </a:r>
          </a:p>
        </p:txBody>
      </p:sp>
      <p:sp>
        <p:nvSpPr>
          <p:cNvPr id="12" name="文本框 11">
            <a:extLst>
              <a:ext uri="{FF2B5EF4-FFF2-40B4-BE49-F238E27FC236}">
                <a16:creationId xmlns:a16="http://schemas.microsoft.com/office/drawing/2014/main" id="{FE1788FD-811F-463F-83D8-0B0AA659572A}"/>
              </a:ext>
            </a:extLst>
          </p:cNvPr>
          <p:cNvSpPr txBox="1"/>
          <p:nvPr/>
        </p:nvSpPr>
        <p:spPr>
          <a:xfrm>
            <a:off x="1507532" y="6360046"/>
            <a:ext cx="1620957" cy="338554"/>
          </a:xfrm>
          <a:prstGeom prst="rect">
            <a:avLst/>
          </a:prstGeom>
          <a:noFill/>
        </p:spPr>
        <p:txBody>
          <a:bodyPr wrap="none" rtlCol="0">
            <a:spAutoFit/>
          </a:bodyPr>
          <a:lstStyle/>
          <a:p>
            <a:r>
              <a:rPr lang="zh-CN" altLang="en-US" sz="1600" dirty="0"/>
              <a:t>油型气涌出类型</a:t>
            </a:r>
          </a:p>
        </p:txBody>
      </p:sp>
      <p:pic>
        <p:nvPicPr>
          <p:cNvPr id="13" name="图片 12">
            <a:extLst>
              <a:ext uri="{FF2B5EF4-FFF2-40B4-BE49-F238E27FC236}">
                <a16:creationId xmlns:a16="http://schemas.microsoft.com/office/drawing/2014/main" id="{FF101021-86A8-4DDE-8953-7F2F3EFFA469}"/>
              </a:ext>
            </a:extLst>
          </p:cNvPr>
          <p:cNvPicPr>
            <a:picLocks noChangeAspect="1"/>
          </p:cNvPicPr>
          <p:nvPr/>
        </p:nvPicPr>
        <p:blipFill>
          <a:blip r:embed="rId2"/>
          <a:stretch>
            <a:fillRect/>
          </a:stretch>
        </p:blipFill>
        <p:spPr>
          <a:xfrm>
            <a:off x="314710" y="4371875"/>
            <a:ext cx="4516319" cy="2023447"/>
          </a:xfrm>
          <a:prstGeom prst="rect">
            <a:avLst/>
          </a:prstGeom>
        </p:spPr>
      </p:pic>
      <p:sp>
        <p:nvSpPr>
          <p:cNvPr id="19" name="星形: 八角 18">
            <a:extLst>
              <a:ext uri="{FF2B5EF4-FFF2-40B4-BE49-F238E27FC236}">
                <a16:creationId xmlns:a16="http://schemas.microsoft.com/office/drawing/2014/main" id="{3E12F9EB-84A1-466E-ACD7-D3D2E25AC1F6}"/>
              </a:ext>
            </a:extLst>
          </p:cNvPr>
          <p:cNvSpPr/>
          <p:nvPr/>
        </p:nvSpPr>
        <p:spPr>
          <a:xfrm>
            <a:off x="62322" y="3830478"/>
            <a:ext cx="439271" cy="402924"/>
          </a:xfrm>
          <a:prstGeom prst="star8">
            <a:avLst>
              <a:gd name="adj" fmla="val 25263"/>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pic>
        <p:nvPicPr>
          <p:cNvPr id="20" name="图片 19">
            <a:extLst>
              <a:ext uri="{FF2B5EF4-FFF2-40B4-BE49-F238E27FC236}">
                <a16:creationId xmlns:a16="http://schemas.microsoft.com/office/drawing/2014/main" id="{B64ADCD8-AAE1-4DAE-B2D8-26B3467F595E}"/>
              </a:ext>
            </a:extLst>
          </p:cNvPr>
          <p:cNvPicPr>
            <a:picLocks noChangeAspect="1"/>
          </p:cNvPicPr>
          <p:nvPr/>
        </p:nvPicPr>
        <p:blipFill rotWithShape="1">
          <a:blip r:embed="rId3"/>
          <a:srcRect r="10950"/>
          <a:stretch/>
        </p:blipFill>
        <p:spPr>
          <a:xfrm>
            <a:off x="5217432" y="3614829"/>
            <a:ext cx="3400892" cy="2609293"/>
          </a:xfrm>
          <a:prstGeom prst="rect">
            <a:avLst/>
          </a:prstGeom>
        </p:spPr>
      </p:pic>
      <p:sp>
        <p:nvSpPr>
          <p:cNvPr id="21" name="文本框 20">
            <a:extLst>
              <a:ext uri="{FF2B5EF4-FFF2-40B4-BE49-F238E27FC236}">
                <a16:creationId xmlns:a16="http://schemas.microsoft.com/office/drawing/2014/main" id="{407D951A-82FD-4766-80FF-7F2714312980}"/>
              </a:ext>
            </a:extLst>
          </p:cNvPr>
          <p:cNvSpPr txBox="1"/>
          <p:nvPr/>
        </p:nvSpPr>
        <p:spPr>
          <a:xfrm>
            <a:off x="6176630" y="6360046"/>
            <a:ext cx="2441694" cy="338554"/>
          </a:xfrm>
          <a:prstGeom prst="rect">
            <a:avLst/>
          </a:prstGeom>
          <a:noFill/>
        </p:spPr>
        <p:txBody>
          <a:bodyPr wrap="none" rtlCol="0">
            <a:spAutoFit/>
          </a:bodyPr>
          <a:lstStyle/>
          <a:p>
            <a:r>
              <a:rPr lang="zh-CN" altLang="en-US" sz="1600" dirty="0"/>
              <a:t>油型气涌出影响因素分类</a:t>
            </a:r>
          </a:p>
        </p:txBody>
      </p:sp>
      <p:sp>
        <p:nvSpPr>
          <p:cNvPr id="9" name="矩形 8">
            <a:extLst>
              <a:ext uri="{FF2B5EF4-FFF2-40B4-BE49-F238E27FC236}">
                <a16:creationId xmlns:a16="http://schemas.microsoft.com/office/drawing/2014/main" id="{06A758C9-8FB5-4A4C-870C-A3AF535BF581}"/>
              </a:ext>
            </a:extLst>
          </p:cNvPr>
          <p:cNvSpPr/>
          <p:nvPr/>
        </p:nvSpPr>
        <p:spPr>
          <a:xfrm>
            <a:off x="2586319" y="3760448"/>
            <a:ext cx="1833282" cy="546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采动裂隙逸散</a:t>
            </a:r>
          </a:p>
        </p:txBody>
      </p:sp>
      <p:sp>
        <p:nvSpPr>
          <p:cNvPr id="16" name="星形: 八角 15">
            <a:extLst>
              <a:ext uri="{FF2B5EF4-FFF2-40B4-BE49-F238E27FC236}">
                <a16:creationId xmlns:a16="http://schemas.microsoft.com/office/drawing/2014/main" id="{89D0E9F3-F34F-4961-BFFD-37070AE7073B}"/>
              </a:ext>
            </a:extLst>
          </p:cNvPr>
          <p:cNvSpPr/>
          <p:nvPr/>
        </p:nvSpPr>
        <p:spPr>
          <a:xfrm>
            <a:off x="2329031" y="3835930"/>
            <a:ext cx="439271" cy="402924"/>
          </a:xfrm>
          <a:prstGeom prst="star8">
            <a:avLst>
              <a:gd name="adj" fmla="val 25263"/>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4" name="直接箭头连接符 3">
            <a:extLst>
              <a:ext uri="{FF2B5EF4-FFF2-40B4-BE49-F238E27FC236}">
                <a16:creationId xmlns:a16="http://schemas.microsoft.com/office/drawing/2014/main" id="{9530B592-3958-4FC6-A0BC-55B493EBF312}"/>
              </a:ext>
            </a:extLst>
          </p:cNvPr>
          <p:cNvCxnSpPr>
            <a:cxnSpLocks/>
            <a:stCxn id="10" idx="2"/>
          </p:cNvCxnSpPr>
          <p:nvPr/>
        </p:nvCxnSpPr>
        <p:spPr>
          <a:xfrm>
            <a:off x="1231351" y="4305364"/>
            <a:ext cx="106912" cy="914336"/>
          </a:xfrm>
          <a:prstGeom prst="straightConnector1">
            <a:avLst/>
          </a:prstGeom>
          <a:ln w="22225">
            <a:solidFill>
              <a:srgbClr val="F2B800"/>
            </a:solidFill>
            <a:tailEnd type="stealth"/>
          </a:ln>
        </p:spPr>
        <p:style>
          <a:lnRef idx="1">
            <a:schemeClr val="accent2"/>
          </a:lnRef>
          <a:fillRef idx="0">
            <a:schemeClr val="accent2"/>
          </a:fillRef>
          <a:effectRef idx="0">
            <a:schemeClr val="accent2"/>
          </a:effectRef>
          <a:fontRef idx="minor">
            <a:schemeClr val="tx1"/>
          </a:fontRef>
        </p:style>
      </p:cxnSp>
      <p:cxnSp>
        <p:nvCxnSpPr>
          <p:cNvPr id="18" name="直接箭头连接符 17">
            <a:extLst>
              <a:ext uri="{FF2B5EF4-FFF2-40B4-BE49-F238E27FC236}">
                <a16:creationId xmlns:a16="http://schemas.microsoft.com/office/drawing/2014/main" id="{B6A2BF00-ACD1-4D6E-B344-A019AFEFAC15}"/>
              </a:ext>
            </a:extLst>
          </p:cNvPr>
          <p:cNvCxnSpPr>
            <a:cxnSpLocks/>
          </p:cNvCxnSpPr>
          <p:nvPr/>
        </p:nvCxnSpPr>
        <p:spPr>
          <a:xfrm flipH="1">
            <a:off x="2607353" y="4305364"/>
            <a:ext cx="431034" cy="1046565"/>
          </a:xfrm>
          <a:prstGeom prst="straightConnector1">
            <a:avLst/>
          </a:prstGeom>
          <a:ln w="22225">
            <a:solidFill>
              <a:srgbClr val="F2B800"/>
            </a:solidFill>
            <a:tailEnd type="stealt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95624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3201745-5050-4C6B-9178-83E37F7DD3EB}"/>
              </a:ext>
            </a:extLst>
          </p:cNvPr>
          <p:cNvSpPr>
            <a:spLocks noChangeArrowheads="1"/>
          </p:cNvSpPr>
          <p:nvPr/>
        </p:nvSpPr>
        <p:spPr bwMode="gray">
          <a:xfrm>
            <a:off x="838526" y="2276872"/>
            <a:ext cx="7621906" cy="1440160"/>
          </a:xfrm>
          <a:prstGeom prst="rect">
            <a:avLst/>
          </a:prstGeom>
          <a:solidFill>
            <a:schemeClr val="accent5">
              <a:lumMod val="20000"/>
              <a:lumOff val="80000"/>
            </a:schemeClr>
          </a:solidFill>
          <a:ln w="9525">
            <a:noFill/>
            <a:miter lim="800000"/>
          </a:ln>
        </p:spPr>
        <p:txBody>
          <a:bodyPr wrap="none" anchor="ctr"/>
          <a:lstStyle/>
          <a:p>
            <a:pPr fontAlgn="base">
              <a:spcBef>
                <a:spcPct val="0"/>
              </a:spcBef>
              <a:spcAft>
                <a:spcPct val="0"/>
              </a:spcAft>
            </a:pPr>
            <a:endParaRPr lang="zh-CN" altLang="en-US" sz="2400" dirty="0">
              <a:solidFill>
                <a:srgbClr val="000000"/>
              </a:solidFill>
              <a:latin typeface="Arial" panose="020B0604020202020204" pitchFamily="34" charset="0"/>
              <a:cs typeface="Arial" panose="020B0604020202020204" pitchFamily="34" charset="0"/>
            </a:endParaRPr>
          </a:p>
        </p:txBody>
      </p:sp>
      <p:sp>
        <p:nvSpPr>
          <p:cNvPr id="6" name="Rectangle 6">
            <a:extLst>
              <a:ext uri="{FF2B5EF4-FFF2-40B4-BE49-F238E27FC236}">
                <a16:creationId xmlns:a16="http://schemas.microsoft.com/office/drawing/2014/main" id="{1F3F4B93-7686-4052-997F-5F3149FFC939}"/>
              </a:ext>
            </a:extLst>
          </p:cNvPr>
          <p:cNvSpPr>
            <a:spLocks noChangeArrowheads="1"/>
          </p:cNvSpPr>
          <p:nvPr/>
        </p:nvSpPr>
        <p:spPr bwMode="gray">
          <a:xfrm>
            <a:off x="827584" y="2276872"/>
            <a:ext cx="1494368" cy="1440160"/>
          </a:xfrm>
          <a:prstGeom prst="rect">
            <a:avLst/>
          </a:prstGeom>
          <a:solidFill>
            <a:srgbClr val="004E97"/>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7" name="AutoShape 7">
            <a:extLst>
              <a:ext uri="{FF2B5EF4-FFF2-40B4-BE49-F238E27FC236}">
                <a16:creationId xmlns:a16="http://schemas.microsoft.com/office/drawing/2014/main" id="{7B5C2389-302A-4849-A205-ADDA5B3C912B}"/>
              </a:ext>
            </a:extLst>
          </p:cNvPr>
          <p:cNvSpPr>
            <a:spLocks noChangeArrowheads="1"/>
          </p:cNvSpPr>
          <p:nvPr/>
        </p:nvSpPr>
        <p:spPr bwMode="gray">
          <a:xfrm rot="5400000">
            <a:off x="2100967" y="2890586"/>
            <a:ext cx="671752" cy="207899"/>
          </a:xfrm>
          <a:prstGeom prst="triangle">
            <a:avLst>
              <a:gd name="adj" fmla="val 50000"/>
            </a:avLst>
          </a:prstGeom>
          <a:solidFill>
            <a:schemeClr val="accent5">
              <a:lumMod val="60000"/>
              <a:lumOff val="40000"/>
            </a:schemeClr>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C6269404-74CB-4EC7-B984-FFAFBD92924A}"/>
              </a:ext>
            </a:extLst>
          </p:cNvPr>
          <p:cNvSpPr txBox="1">
            <a:spLocks noChangeArrowheads="1"/>
          </p:cNvSpPr>
          <p:nvPr/>
        </p:nvSpPr>
        <p:spPr>
          <a:xfrm>
            <a:off x="2551734" y="2408259"/>
            <a:ext cx="4966023" cy="1172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n w="0"/>
                <a:solidFill>
                  <a:srgbClr val="004E97"/>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顶底板岩层稳定性探测</a:t>
            </a:r>
          </a:p>
        </p:txBody>
      </p:sp>
      <p:sp>
        <p:nvSpPr>
          <p:cNvPr id="9" name="Rectangle 4">
            <a:extLst>
              <a:ext uri="{FF2B5EF4-FFF2-40B4-BE49-F238E27FC236}">
                <a16:creationId xmlns:a16="http://schemas.microsoft.com/office/drawing/2014/main" id="{45ECEFB7-F433-4108-B731-D82873BBAD20}"/>
              </a:ext>
            </a:extLst>
          </p:cNvPr>
          <p:cNvSpPr txBox="1">
            <a:spLocks noChangeArrowheads="1"/>
          </p:cNvSpPr>
          <p:nvPr/>
        </p:nvSpPr>
        <p:spPr bwMode="auto">
          <a:xfrm>
            <a:off x="1170084" y="2533178"/>
            <a:ext cx="1005791" cy="900112"/>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kern="0" dirty="0">
                <a:ln w="0"/>
                <a:solidFill>
                  <a:schemeClr val="bg1"/>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三</a:t>
            </a:r>
          </a:p>
        </p:txBody>
      </p:sp>
    </p:spTree>
    <p:extLst>
      <p:ext uri="{BB962C8B-B14F-4D97-AF65-F5344CB8AC3E}">
        <p14:creationId xmlns:p14="http://schemas.microsoft.com/office/powerpoint/2010/main" val="1323350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400" y="332105"/>
            <a:ext cx="5418684"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3.1 </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顶底板岩体渗透率性</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978A548A-E204-4FB8-AAC5-D07078785F49}"/>
              </a:ext>
            </a:extLst>
          </p:cNvPr>
          <p:cNvSpPr txBox="1"/>
          <p:nvPr/>
        </p:nvSpPr>
        <p:spPr>
          <a:xfrm>
            <a:off x="397136" y="1257143"/>
            <a:ext cx="8410687" cy="2221762"/>
          </a:xfrm>
          <a:prstGeom prst="rect">
            <a:avLst/>
          </a:prstGeom>
          <a:noFill/>
        </p:spPr>
        <p:txBody>
          <a:bodyPr wrap="square">
            <a:spAutoFit/>
          </a:bodyPr>
          <a:lstStyle/>
          <a:p>
            <a:pPr marL="358775" indent="-358775" algn="l">
              <a:lnSpc>
                <a:spcPct val="150000"/>
              </a:lnSpc>
              <a:buFont typeface="Wingdings" panose="05000000000000000000" pitchFamily="2" charset="2"/>
              <a:buChar char="p"/>
            </a:pPr>
            <a:r>
              <a:rPr lang="zh-CN" altLang="en-US" sz="2400" b="0" i="0" u="none" strike="noStrike" baseline="0" dirty="0">
                <a:latin typeface="黑体" panose="02010609060101010101" pitchFamily="49" charset="-122"/>
                <a:ea typeface="黑体" panose="02010609060101010101" pitchFamily="49" charset="-122"/>
              </a:rPr>
              <a:t>研发了原位岩体多场测量系统，实现了不同地应力条件下的电阻率、渗透率</a:t>
            </a:r>
            <a:r>
              <a:rPr lang="zh-CN" altLang="en-US" sz="2400" dirty="0">
                <a:latin typeface="黑体" panose="02010609060101010101" pitchFamily="49" charset="-122"/>
                <a:ea typeface="黑体" panose="02010609060101010101" pitchFamily="49" charset="-122"/>
              </a:rPr>
              <a:t>同时</a:t>
            </a:r>
            <a:r>
              <a:rPr lang="zh-CN" altLang="en-US" sz="2400" b="0" i="0" u="none" strike="noStrike" baseline="0" dirty="0">
                <a:latin typeface="黑体" panose="02010609060101010101" pitchFamily="49" charset="-122"/>
                <a:ea typeface="黑体" panose="02010609060101010101" pitchFamily="49" charset="-122"/>
              </a:rPr>
              <a:t>测量。</a:t>
            </a:r>
            <a:endParaRPr lang="en-US" altLang="zh-CN" sz="2400" b="0" i="0" u="none" strike="noStrike" baseline="0" dirty="0">
              <a:latin typeface="黑体" panose="02010609060101010101" pitchFamily="49" charset="-122"/>
              <a:ea typeface="黑体" panose="02010609060101010101" pitchFamily="49" charset="-122"/>
            </a:endParaRPr>
          </a:p>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测量了顶底板各岩层的渗透率，获得了砂岩、泥岩不同围压条件下的渗透率变化。</a:t>
            </a:r>
          </a:p>
        </p:txBody>
      </p:sp>
      <p:pic>
        <p:nvPicPr>
          <p:cNvPr id="5" name="图片 4">
            <a:extLst>
              <a:ext uri="{FF2B5EF4-FFF2-40B4-BE49-F238E27FC236}">
                <a16:creationId xmlns:a16="http://schemas.microsoft.com/office/drawing/2014/main" id="{126AD3E3-586F-42F9-93EF-4545C8A10984}"/>
              </a:ext>
            </a:extLst>
          </p:cNvPr>
          <p:cNvPicPr/>
          <p:nvPr/>
        </p:nvPicPr>
        <p:blipFill rotWithShape="1">
          <a:blip r:embed="rId2" cstate="print">
            <a:extLst>
              <a:ext uri="{28A0092B-C50C-407E-A947-70E740481C1C}">
                <a14:useLocalDpi xmlns:a14="http://schemas.microsoft.com/office/drawing/2010/main" val="0"/>
              </a:ext>
            </a:extLst>
          </a:blip>
          <a:srcRect r="5058" b="8485"/>
          <a:stretch/>
        </p:blipFill>
        <p:spPr bwMode="auto">
          <a:xfrm>
            <a:off x="643442" y="3684494"/>
            <a:ext cx="3928558" cy="2658484"/>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635B26B5-78CB-4E47-B848-F70851CDEA8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5321" y="3268754"/>
            <a:ext cx="2841776" cy="1573674"/>
          </a:xfrm>
          <a:prstGeom prst="rect">
            <a:avLst/>
          </a:prstGeom>
          <a:noFill/>
          <a:ln>
            <a:noFill/>
          </a:ln>
        </p:spPr>
      </p:pic>
      <p:pic>
        <p:nvPicPr>
          <p:cNvPr id="9" name="图片 8">
            <a:extLst>
              <a:ext uri="{FF2B5EF4-FFF2-40B4-BE49-F238E27FC236}">
                <a16:creationId xmlns:a16="http://schemas.microsoft.com/office/drawing/2014/main" id="{BB668755-8FCB-40FC-A652-0630C010E2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93376" y="3302549"/>
            <a:ext cx="343623" cy="763890"/>
          </a:xfrm>
          <a:prstGeom prst="rect">
            <a:avLst/>
          </a:prstGeom>
          <a:noFill/>
          <a:ln>
            <a:noFill/>
          </a:ln>
        </p:spPr>
      </p:pic>
      <p:pic>
        <p:nvPicPr>
          <p:cNvPr id="10" name="图片 9">
            <a:extLst>
              <a:ext uri="{FF2B5EF4-FFF2-40B4-BE49-F238E27FC236}">
                <a16:creationId xmlns:a16="http://schemas.microsoft.com/office/drawing/2014/main" id="{555BE53C-57D3-442C-89F2-C339A79BA24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6762404" y="3514120"/>
            <a:ext cx="757612" cy="340746"/>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8981E29B-7877-4D44-A7C6-27E8D339812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bwMode="auto">
          <a:xfrm>
            <a:off x="7345421" y="3302548"/>
            <a:ext cx="350244" cy="763891"/>
          </a:xfrm>
          <a:prstGeom prst="rect">
            <a:avLst/>
          </a:prstGeom>
          <a:noFill/>
          <a:ln>
            <a:noFill/>
          </a:ln>
          <a:extLst>
            <a:ext uri="{53640926-AAD7-44D8-BBD7-CCE9431645EC}">
              <a14:shadowObscured xmlns:a14="http://schemas.microsoft.com/office/drawing/2010/main"/>
            </a:ext>
          </a:extLst>
        </p:spPr>
      </p:pic>
      <p:pic>
        <p:nvPicPr>
          <p:cNvPr id="12" name="图片 11">
            <a:extLst>
              <a:ext uri="{FF2B5EF4-FFF2-40B4-BE49-F238E27FC236}">
                <a16:creationId xmlns:a16="http://schemas.microsoft.com/office/drawing/2014/main" id="{BD18FB46-E656-4599-AB73-33E8F1F6BC9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bwMode="auto">
          <a:xfrm>
            <a:off x="7729503" y="3302548"/>
            <a:ext cx="332441" cy="763891"/>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1ED2EB62-60EF-406B-8E0B-5D0734538807}"/>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95321" y="4958018"/>
            <a:ext cx="2841776" cy="1573674"/>
          </a:xfrm>
          <a:prstGeom prst="rect">
            <a:avLst/>
          </a:prstGeom>
          <a:noFill/>
          <a:ln>
            <a:noFill/>
          </a:ln>
        </p:spPr>
      </p:pic>
    </p:spTree>
    <p:extLst>
      <p:ext uri="{BB962C8B-B14F-4D97-AF65-F5344CB8AC3E}">
        <p14:creationId xmlns:p14="http://schemas.microsoft.com/office/powerpoint/2010/main" val="25265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400" y="332105"/>
            <a:ext cx="4789906"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3.2 </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顶底板岩体电阻率</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978A548A-E204-4FB8-AAC5-D07078785F49}"/>
              </a:ext>
            </a:extLst>
          </p:cNvPr>
          <p:cNvSpPr txBox="1"/>
          <p:nvPr/>
        </p:nvSpPr>
        <p:spPr>
          <a:xfrm>
            <a:off x="397136" y="1257143"/>
            <a:ext cx="8410687"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测量了顶底板泥岩和砂岩层的电阻率，获得了不同岩层的电阻率特征。</a:t>
            </a:r>
          </a:p>
        </p:txBody>
      </p:sp>
      <p:pic>
        <p:nvPicPr>
          <p:cNvPr id="9" name="图片 8">
            <a:extLst>
              <a:ext uri="{FF2B5EF4-FFF2-40B4-BE49-F238E27FC236}">
                <a16:creationId xmlns:a16="http://schemas.microsoft.com/office/drawing/2014/main" id="{9351D17D-0054-4672-AEC5-9ACFD8D517A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54" y="2577795"/>
            <a:ext cx="2518473" cy="1879120"/>
          </a:xfrm>
          <a:prstGeom prst="rect">
            <a:avLst/>
          </a:prstGeom>
          <a:noFill/>
          <a:ln>
            <a:noFill/>
          </a:ln>
        </p:spPr>
      </p:pic>
      <p:pic>
        <p:nvPicPr>
          <p:cNvPr id="10" name="图片 9">
            <a:extLst>
              <a:ext uri="{FF2B5EF4-FFF2-40B4-BE49-F238E27FC236}">
                <a16:creationId xmlns:a16="http://schemas.microsoft.com/office/drawing/2014/main" id="{5AB1814E-59AB-4B01-86A3-28618390DFB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814" y="4661196"/>
            <a:ext cx="2583913" cy="1879120"/>
          </a:xfrm>
          <a:prstGeom prst="rect">
            <a:avLst/>
          </a:prstGeom>
          <a:noFill/>
          <a:ln>
            <a:noFill/>
          </a:ln>
        </p:spPr>
      </p:pic>
      <p:pic>
        <p:nvPicPr>
          <p:cNvPr id="11" name="图片 10">
            <a:extLst>
              <a:ext uri="{FF2B5EF4-FFF2-40B4-BE49-F238E27FC236}">
                <a16:creationId xmlns:a16="http://schemas.microsoft.com/office/drawing/2014/main" id="{7BDB4251-312D-4D38-997D-032A49B8416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714" y="2577795"/>
            <a:ext cx="2650299" cy="1879120"/>
          </a:xfrm>
          <a:prstGeom prst="rect">
            <a:avLst/>
          </a:prstGeom>
          <a:noFill/>
          <a:ln>
            <a:noFill/>
          </a:ln>
        </p:spPr>
      </p:pic>
      <p:pic>
        <p:nvPicPr>
          <p:cNvPr id="12" name="图片 11">
            <a:extLst>
              <a:ext uri="{FF2B5EF4-FFF2-40B4-BE49-F238E27FC236}">
                <a16:creationId xmlns:a16="http://schemas.microsoft.com/office/drawing/2014/main" id="{32C0EF7E-6465-4D4D-AAB9-22481A0DEE5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4714" y="4661196"/>
            <a:ext cx="2650299" cy="1879120"/>
          </a:xfrm>
          <a:prstGeom prst="rect">
            <a:avLst/>
          </a:prstGeom>
          <a:noFill/>
          <a:ln>
            <a:noFill/>
          </a:ln>
        </p:spPr>
      </p:pic>
      <p:sp>
        <p:nvSpPr>
          <p:cNvPr id="13" name="文本框 12">
            <a:extLst>
              <a:ext uri="{FF2B5EF4-FFF2-40B4-BE49-F238E27FC236}">
                <a16:creationId xmlns:a16="http://schemas.microsoft.com/office/drawing/2014/main" id="{5DE886DF-774F-404D-9E10-41C8983873F7}"/>
              </a:ext>
            </a:extLst>
          </p:cNvPr>
          <p:cNvSpPr txBox="1"/>
          <p:nvPr/>
        </p:nvSpPr>
        <p:spPr>
          <a:xfrm>
            <a:off x="2158518" y="6480992"/>
            <a:ext cx="2236510" cy="338554"/>
          </a:xfrm>
          <a:prstGeom prst="rect">
            <a:avLst/>
          </a:prstGeom>
          <a:noFill/>
        </p:spPr>
        <p:txBody>
          <a:bodyPr wrap="none" rtlCol="0">
            <a:spAutoFit/>
          </a:bodyPr>
          <a:lstStyle/>
          <a:p>
            <a:r>
              <a:rPr lang="zh-CN" altLang="en-US" sz="1600" dirty="0"/>
              <a:t>岩体电阻率随围压变化</a:t>
            </a:r>
          </a:p>
        </p:txBody>
      </p:sp>
      <p:sp>
        <p:nvSpPr>
          <p:cNvPr id="14" name="文本框 13">
            <a:extLst>
              <a:ext uri="{FF2B5EF4-FFF2-40B4-BE49-F238E27FC236}">
                <a16:creationId xmlns:a16="http://schemas.microsoft.com/office/drawing/2014/main" id="{ACCEC743-8468-4F4D-AA0F-9FC6CF249836}"/>
              </a:ext>
            </a:extLst>
          </p:cNvPr>
          <p:cNvSpPr txBox="1"/>
          <p:nvPr/>
        </p:nvSpPr>
        <p:spPr>
          <a:xfrm>
            <a:off x="1330508" y="4386802"/>
            <a:ext cx="736099"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号砂岩</a:t>
            </a:r>
          </a:p>
        </p:txBody>
      </p:sp>
      <p:sp>
        <p:nvSpPr>
          <p:cNvPr id="15" name="文本框 14">
            <a:extLst>
              <a:ext uri="{FF2B5EF4-FFF2-40B4-BE49-F238E27FC236}">
                <a16:creationId xmlns:a16="http://schemas.microsoft.com/office/drawing/2014/main" id="{B0EE2DB6-D148-42FD-971D-A043695D575B}"/>
              </a:ext>
            </a:extLst>
          </p:cNvPr>
          <p:cNvSpPr txBox="1"/>
          <p:nvPr/>
        </p:nvSpPr>
        <p:spPr>
          <a:xfrm>
            <a:off x="4127723" y="4394986"/>
            <a:ext cx="736099"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号砂岩</a:t>
            </a:r>
          </a:p>
        </p:txBody>
      </p:sp>
      <p:sp>
        <p:nvSpPr>
          <p:cNvPr id="16" name="文本框 15">
            <a:extLst>
              <a:ext uri="{FF2B5EF4-FFF2-40B4-BE49-F238E27FC236}">
                <a16:creationId xmlns:a16="http://schemas.microsoft.com/office/drawing/2014/main" id="{0CE0B7CA-439F-4CFF-81FB-CF5FF10C8BA4}"/>
              </a:ext>
            </a:extLst>
          </p:cNvPr>
          <p:cNvSpPr txBox="1"/>
          <p:nvPr/>
        </p:nvSpPr>
        <p:spPr>
          <a:xfrm>
            <a:off x="1422419" y="6017469"/>
            <a:ext cx="736099"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号泥岩</a:t>
            </a:r>
          </a:p>
        </p:txBody>
      </p:sp>
      <p:sp>
        <p:nvSpPr>
          <p:cNvPr id="17" name="文本框 16">
            <a:extLst>
              <a:ext uri="{FF2B5EF4-FFF2-40B4-BE49-F238E27FC236}">
                <a16:creationId xmlns:a16="http://schemas.microsoft.com/office/drawing/2014/main" id="{20C87402-A0A9-40B1-9CD6-CF001B9FC6DE}"/>
              </a:ext>
            </a:extLst>
          </p:cNvPr>
          <p:cNvSpPr txBox="1"/>
          <p:nvPr/>
        </p:nvSpPr>
        <p:spPr>
          <a:xfrm>
            <a:off x="4219634" y="6025653"/>
            <a:ext cx="736099"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号泥岩</a:t>
            </a:r>
          </a:p>
        </p:txBody>
      </p:sp>
      <p:sp>
        <p:nvSpPr>
          <p:cNvPr id="18" name="文本框 17">
            <a:extLst>
              <a:ext uri="{FF2B5EF4-FFF2-40B4-BE49-F238E27FC236}">
                <a16:creationId xmlns:a16="http://schemas.microsoft.com/office/drawing/2014/main" id="{85159E95-5294-4E21-B128-068FB38CAF5B}"/>
              </a:ext>
            </a:extLst>
          </p:cNvPr>
          <p:cNvSpPr txBox="1"/>
          <p:nvPr/>
        </p:nvSpPr>
        <p:spPr>
          <a:xfrm>
            <a:off x="5786382" y="2748198"/>
            <a:ext cx="3237667" cy="3068201"/>
          </a:xfrm>
          <a:prstGeom prst="rect">
            <a:avLst/>
          </a:prstGeom>
          <a:solidFill>
            <a:schemeClr val="accent4">
              <a:lumMod val="20000"/>
              <a:lumOff val="80000"/>
              <a:alpha val="45000"/>
            </a:schemeClr>
          </a:solidFill>
          <a:ln w="15875">
            <a:solidFill>
              <a:schemeClr val="tx1"/>
            </a:solidFill>
          </a:ln>
        </p:spPr>
        <p:txBody>
          <a:bodyPr wrap="square" anchor="ctr" anchorCtr="0">
            <a:noAutofit/>
          </a:bodyPr>
          <a:lstStyle/>
          <a:p>
            <a:pPr marL="285750" indent="-285750">
              <a:lnSpc>
                <a:spcPct val="150000"/>
              </a:lnSpc>
              <a:buFont typeface="Wingdings" panose="05000000000000000000" pitchFamily="2" charset="2"/>
              <a:buChar char="ü"/>
            </a:pPr>
            <a:r>
              <a:rPr lang="zh-CN" altLang="en-US" sz="2400" b="1" dirty="0">
                <a:latin typeface="华文楷体" panose="02010600040101010101" pitchFamily="2" charset="-122"/>
                <a:ea typeface="华文楷体" panose="02010600040101010101" pitchFamily="2" charset="-122"/>
              </a:rPr>
              <a:t>泥岩相对砂岩</a:t>
            </a:r>
            <a:r>
              <a:rPr lang="zh-CN" altLang="en-US" sz="2400" b="1" dirty="0">
                <a:solidFill>
                  <a:srgbClr val="C00000"/>
                </a:solidFill>
                <a:latin typeface="华文楷体" panose="02010600040101010101" pitchFamily="2" charset="-122"/>
                <a:ea typeface="华文楷体" panose="02010600040101010101" pitchFamily="2" charset="-122"/>
              </a:rPr>
              <a:t>渗透性</a:t>
            </a:r>
            <a:r>
              <a:rPr lang="zh-CN" altLang="en-US" sz="2400" b="1" dirty="0">
                <a:latin typeface="华文楷体" panose="02010600040101010101" pitchFamily="2" charset="-122"/>
                <a:ea typeface="华文楷体" panose="02010600040101010101" pitchFamily="2" charset="-122"/>
              </a:rPr>
              <a:t>比较低</a:t>
            </a:r>
            <a:endParaRPr lang="en-US" altLang="zh-CN" sz="2400" b="1"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pPr>
            <a:r>
              <a:rPr lang="zh-CN" altLang="en-US" sz="2400" b="1" dirty="0">
                <a:latin typeface="华文楷体" panose="02010600040101010101" pitchFamily="2" charset="-122"/>
                <a:ea typeface="华文楷体" panose="02010600040101010101" pitchFamily="2" charset="-122"/>
              </a:rPr>
              <a:t>泥岩相对砂岩</a:t>
            </a:r>
            <a:r>
              <a:rPr lang="zh-CN" altLang="en-US" sz="2400" b="1" dirty="0">
                <a:solidFill>
                  <a:srgbClr val="C00000"/>
                </a:solidFill>
                <a:latin typeface="华文楷体" panose="02010600040101010101" pitchFamily="2" charset="-122"/>
                <a:ea typeface="华文楷体" panose="02010600040101010101" pitchFamily="2" charset="-122"/>
              </a:rPr>
              <a:t>电阻率</a:t>
            </a:r>
            <a:r>
              <a:rPr lang="zh-CN" altLang="en-US" sz="2400" b="1" dirty="0">
                <a:latin typeface="华文楷体" panose="02010600040101010101" pitchFamily="2" charset="-122"/>
                <a:ea typeface="华文楷体" panose="02010600040101010101" pitchFamily="2" charset="-122"/>
              </a:rPr>
              <a:t>比较低</a:t>
            </a:r>
            <a:endParaRPr lang="zh-CN" altLang="en-US"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39075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400" y="332105"/>
            <a:ext cx="4789906"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3.3 </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底板岩层电法探测</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978A548A-E204-4FB8-AAC5-D07078785F49}"/>
              </a:ext>
            </a:extLst>
          </p:cNvPr>
          <p:cNvSpPr txBox="1"/>
          <p:nvPr/>
        </p:nvSpPr>
        <p:spPr>
          <a:xfrm>
            <a:off x="397136" y="1257143"/>
            <a:ext cx="8410687"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试验了瞬变电磁和直流电法探测方案，最终确定了并行直流电法效果最佳。</a:t>
            </a:r>
          </a:p>
        </p:txBody>
      </p:sp>
      <p:pic>
        <p:nvPicPr>
          <p:cNvPr id="20" name="图片 19">
            <a:extLst>
              <a:ext uri="{FF2B5EF4-FFF2-40B4-BE49-F238E27FC236}">
                <a16:creationId xmlns:a16="http://schemas.microsoft.com/office/drawing/2014/main" id="{5A64C987-3957-43D9-ACEB-71D25D829B41}"/>
              </a:ext>
            </a:extLst>
          </p:cNvPr>
          <p:cNvPicPr/>
          <p:nvPr/>
        </p:nvPicPr>
        <p:blipFill>
          <a:blip r:embed="rId2" cstate="print">
            <a:extLst>
              <a:ext uri="{28A0092B-C50C-407E-A947-70E740481C1C}">
                <a14:useLocalDpi xmlns:a14="http://schemas.microsoft.com/office/drawing/2010/main" val="0"/>
              </a:ext>
            </a:extLst>
          </a:blip>
          <a:srcRect l="7344" t="8435" r="6020" b="4276"/>
          <a:stretch>
            <a:fillRect/>
          </a:stretch>
        </p:blipFill>
        <p:spPr bwMode="auto">
          <a:xfrm>
            <a:off x="5505493" y="4580194"/>
            <a:ext cx="3058329" cy="1892846"/>
          </a:xfrm>
          <a:prstGeom prst="rect">
            <a:avLst/>
          </a:prstGeom>
          <a:noFill/>
          <a:ln>
            <a:noFill/>
          </a:ln>
        </p:spPr>
      </p:pic>
      <p:pic>
        <p:nvPicPr>
          <p:cNvPr id="21" name="图片 20">
            <a:extLst>
              <a:ext uri="{FF2B5EF4-FFF2-40B4-BE49-F238E27FC236}">
                <a16:creationId xmlns:a16="http://schemas.microsoft.com/office/drawing/2014/main" id="{81E39A17-7B8E-4862-AE80-735CE83B996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18644" y="2369523"/>
            <a:ext cx="2353282" cy="1922040"/>
          </a:xfrm>
          <a:prstGeom prst="rect">
            <a:avLst/>
          </a:prstGeom>
          <a:noFill/>
          <a:ln>
            <a:noFill/>
          </a:ln>
        </p:spPr>
      </p:pic>
      <p:pic>
        <p:nvPicPr>
          <p:cNvPr id="22" name="图片 21">
            <a:extLst>
              <a:ext uri="{FF2B5EF4-FFF2-40B4-BE49-F238E27FC236}">
                <a16:creationId xmlns:a16="http://schemas.microsoft.com/office/drawing/2014/main" id="{04494A92-7FD5-463E-BE60-663FA86FC905}"/>
              </a:ext>
            </a:extLst>
          </p:cNvPr>
          <p:cNvPicPr/>
          <p:nvPr/>
        </p:nvPicPr>
        <p:blipFill>
          <a:blip r:embed="rId4">
            <a:extLst>
              <a:ext uri="{28A0092B-C50C-407E-A947-70E740481C1C}">
                <a14:useLocalDpi xmlns:a14="http://schemas.microsoft.com/office/drawing/2010/main" val="0"/>
              </a:ext>
            </a:extLst>
          </a:blip>
          <a:stretch>
            <a:fillRect/>
          </a:stretch>
        </p:blipFill>
        <p:spPr>
          <a:xfrm>
            <a:off x="5280189" y="1862978"/>
            <a:ext cx="3283633" cy="2182350"/>
          </a:xfrm>
          <a:prstGeom prst="rect">
            <a:avLst/>
          </a:prstGeom>
        </p:spPr>
      </p:pic>
      <p:pic>
        <p:nvPicPr>
          <p:cNvPr id="23" name="图片 22">
            <a:extLst>
              <a:ext uri="{FF2B5EF4-FFF2-40B4-BE49-F238E27FC236}">
                <a16:creationId xmlns:a16="http://schemas.microsoft.com/office/drawing/2014/main" id="{727EFF37-555D-4B1C-9650-76302F7427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039" y="4508287"/>
            <a:ext cx="3599815" cy="1816100"/>
          </a:xfrm>
          <a:prstGeom prst="rect">
            <a:avLst/>
          </a:prstGeom>
          <a:noFill/>
          <a:ln>
            <a:noFill/>
          </a:ln>
        </p:spPr>
      </p:pic>
      <p:cxnSp>
        <p:nvCxnSpPr>
          <p:cNvPr id="24" name="直接连接符 23">
            <a:extLst>
              <a:ext uri="{FF2B5EF4-FFF2-40B4-BE49-F238E27FC236}">
                <a16:creationId xmlns:a16="http://schemas.microsoft.com/office/drawing/2014/main" id="{BC7FA6EC-FE39-4595-BADA-653705966F69}"/>
              </a:ext>
            </a:extLst>
          </p:cNvPr>
          <p:cNvCxnSpPr>
            <a:cxnSpLocks/>
          </p:cNvCxnSpPr>
          <p:nvPr/>
        </p:nvCxnSpPr>
        <p:spPr bwMode="auto">
          <a:xfrm>
            <a:off x="212400" y="4508287"/>
            <a:ext cx="8798433" cy="0"/>
          </a:xfrm>
          <a:prstGeom prst="line">
            <a:avLst/>
          </a:prstGeom>
          <a:solidFill>
            <a:schemeClr val="accent1"/>
          </a:solidFill>
          <a:ln w="19050" cap="flat" cmpd="sng" algn="ctr">
            <a:solidFill>
              <a:schemeClr val="tx1"/>
            </a:solidFill>
            <a:prstDash val="sysDash"/>
            <a:round/>
            <a:headEnd type="none" w="med" len="med"/>
            <a:tailEnd type="none" w="med" len="med"/>
          </a:ln>
        </p:spPr>
      </p:cxnSp>
      <p:sp>
        <p:nvSpPr>
          <p:cNvPr id="25" name="文本框 24">
            <a:extLst>
              <a:ext uri="{FF2B5EF4-FFF2-40B4-BE49-F238E27FC236}">
                <a16:creationId xmlns:a16="http://schemas.microsoft.com/office/drawing/2014/main" id="{5DB7D0AF-6AE6-47BA-B136-8B2AD4C8D4E3}"/>
              </a:ext>
            </a:extLst>
          </p:cNvPr>
          <p:cNvSpPr txBox="1"/>
          <p:nvPr/>
        </p:nvSpPr>
        <p:spPr>
          <a:xfrm>
            <a:off x="1545405" y="4087041"/>
            <a:ext cx="6562564" cy="312464"/>
          </a:xfrm>
          <a:prstGeom prst="rect">
            <a:avLst/>
          </a:prstGeom>
          <a:solidFill>
            <a:schemeClr val="accent4">
              <a:lumMod val="20000"/>
              <a:lumOff val="80000"/>
            </a:schemeClr>
          </a:solidFill>
          <a:ln w="15875">
            <a:solidFill>
              <a:schemeClr val="tx1"/>
            </a:solidFill>
          </a:ln>
        </p:spPr>
        <p:txBody>
          <a:bodyPr wrap="square" anchor="ctr" anchorCtr="0">
            <a:noAutofit/>
          </a:bodyPr>
          <a:lstStyle/>
          <a:p>
            <a:r>
              <a:rPr lang="zh-CN" altLang="en-US" dirty="0">
                <a:latin typeface="华文楷体" panose="02010600040101010101" pitchFamily="2" charset="-122"/>
                <a:ea typeface="华文楷体" panose="02010600040101010101" pitchFamily="2" charset="-122"/>
              </a:rPr>
              <a:t>瞬变电磁法：操作方便。但环境影响较大，探测结果离散性大。</a:t>
            </a:r>
          </a:p>
        </p:txBody>
      </p:sp>
      <p:sp>
        <p:nvSpPr>
          <p:cNvPr id="26" name="文本框 25">
            <a:extLst>
              <a:ext uri="{FF2B5EF4-FFF2-40B4-BE49-F238E27FC236}">
                <a16:creationId xmlns:a16="http://schemas.microsoft.com/office/drawing/2014/main" id="{4B5664FA-E5C5-46E5-BBD5-5A0A56774446}"/>
              </a:ext>
            </a:extLst>
          </p:cNvPr>
          <p:cNvSpPr txBox="1"/>
          <p:nvPr/>
        </p:nvSpPr>
        <p:spPr>
          <a:xfrm>
            <a:off x="1530231" y="6407814"/>
            <a:ext cx="6562564" cy="312464"/>
          </a:xfrm>
          <a:prstGeom prst="rect">
            <a:avLst/>
          </a:prstGeom>
          <a:solidFill>
            <a:schemeClr val="accent4">
              <a:lumMod val="20000"/>
              <a:lumOff val="80000"/>
            </a:schemeClr>
          </a:solidFill>
          <a:ln w="15875">
            <a:solidFill>
              <a:schemeClr val="tx1"/>
            </a:solidFill>
          </a:ln>
        </p:spPr>
        <p:txBody>
          <a:bodyPr wrap="square" anchor="ctr" anchorCtr="0">
            <a:noAutofit/>
          </a:bodyPr>
          <a:lstStyle/>
          <a:p>
            <a:r>
              <a:rPr lang="zh-CN" altLang="en-US" dirty="0">
                <a:latin typeface="华文楷体" panose="02010600040101010101" pitchFamily="2" charset="-122"/>
                <a:ea typeface="华文楷体" panose="02010600040101010101" pitchFamily="2" charset="-122"/>
              </a:rPr>
              <a:t>直流电法：工序复杂。结果准确，数据可靠，环境影响小。</a:t>
            </a:r>
          </a:p>
        </p:txBody>
      </p:sp>
    </p:spTree>
    <p:extLst>
      <p:ext uri="{BB962C8B-B14F-4D97-AF65-F5344CB8AC3E}">
        <p14:creationId xmlns:p14="http://schemas.microsoft.com/office/powerpoint/2010/main" val="1306179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26CB7DB-80F8-4DAF-9631-AC99401BC725}"/>
              </a:ext>
            </a:extLst>
          </p:cNvPr>
          <p:cNvPicPr>
            <a:picLocks noChangeAspect="1"/>
          </p:cNvPicPr>
          <p:nvPr/>
        </p:nvPicPr>
        <p:blipFill>
          <a:blip r:embed="rId2"/>
          <a:stretch>
            <a:fillRect/>
          </a:stretch>
        </p:blipFill>
        <p:spPr>
          <a:xfrm>
            <a:off x="6163659" y="3763950"/>
            <a:ext cx="2268497" cy="1360167"/>
          </a:xfrm>
          <a:prstGeom prst="rect">
            <a:avLst/>
          </a:prstGeom>
        </p:spPr>
      </p:pic>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400" y="332105"/>
            <a:ext cx="5644390"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3.3 </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底板岩层电阻率分布</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978A548A-E204-4FB8-AAC5-D07078785F49}"/>
              </a:ext>
            </a:extLst>
          </p:cNvPr>
          <p:cNvSpPr txBox="1"/>
          <p:nvPr/>
        </p:nvSpPr>
        <p:spPr>
          <a:xfrm>
            <a:off x="397136" y="1257143"/>
            <a:ext cx="8602180"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设定了合适的测量参数，制定了并行直流电法探测布置方案。</a:t>
            </a:r>
            <a:endParaRPr lang="en-US" altLang="zh-CN" sz="2400" dirty="0">
              <a:latin typeface="黑体" panose="02010609060101010101" pitchFamily="49" charset="-122"/>
              <a:ea typeface="黑体" panose="02010609060101010101" pitchFamily="49" charset="-122"/>
            </a:endParaRPr>
          </a:p>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选取了三个典型区域，进行了底板岩层的电阻率测量。</a:t>
            </a:r>
          </a:p>
        </p:txBody>
      </p:sp>
      <p:pic>
        <p:nvPicPr>
          <p:cNvPr id="19" name="图片 18">
            <a:extLst>
              <a:ext uri="{FF2B5EF4-FFF2-40B4-BE49-F238E27FC236}">
                <a16:creationId xmlns:a16="http://schemas.microsoft.com/office/drawing/2014/main" id="{C43E83E5-12B3-4FC2-B067-8299DB780A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8084" y="3238631"/>
            <a:ext cx="5343770" cy="2821080"/>
          </a:xfrm>
          <a:prstGeom prst="rect">
            <a:avLst/>
          </a:prstGeom>
          <a:noFill/>
          <a:ln>
            <a:noFill/>
          </a:ln>
        </p:spPr>
      </p:pic>
      <p:pic>
        <p:nvPicPr>
          <p:cNvPr id="8" name="图片 7">
            <a:extLst>
              <a:ext uri="{FF2B5EF4-FFF2-40B4-BE49-F238E27FC236}">
                <a16:creationId xmlns:a16="http://schemas.microsoft.com/office/drawing/2014/main" id="{9ADDFEB4-FB1A-40BE-8404-F0750935B08F}"/>
              </a:ext>
            </a:extLst>
          </p:cNvPr>
          <p:cNvPicPr>
            <a:picLocks noChangeAspect="1"/>
          </p:cNvPicPr>
          <p:nvPr/>
        </p:nvPicPr>
        <p:blipFill>
          <a:blip r:embed="rId4"/>
          <a:stretch>
            <a:fillRect/>
          </a:stretch>
        </p:blipFill>
        <p:spPr>
          <a:xfrm>
            <a:off x="6471504" y="2495190"/>
            <a:ext cx="1932832" cy="1124862"/>
          </a:xfrm>
          <a:prstGeom prst="rect">
            <a:avLst/>
          </a:prstGeom>
        </p:spPr>
      </p:pic>
      <p:pic>
        <p:nvPicPr>
          <p:cNvPr id="28" name="图片 27">
            <a:extLst>
              <a:ext uri="{FF2B5EF4-FFF2-40B4-BE49-F238E27FC236}">
                <a16:creationId xmlns:a16="http://schemas.microsoft.com/office/drawing/2014/main" id="{3DC2B08B-52DE-44D8-9D44-B69EC962CA8F}"/>
              </a:ext>
            </a:extLst>
          </p:cNvPr>
          <p:cNvPicPr>
            <a:picLocks noChangeAspect="1"/>
          </p:cNvPicPr>
          <p:nvPr/>
        </p:nvPicPr>
        <p:blipFill>
          <a:blip r:embed="rId5"/>
          <a:stretch>
            <a:fillRect/>
          </a:stretch>
        </p:blipFill>
        <p:spPr>
          <a:xfrm>
            <a:off x="6455884" y="5199488"/>
            <a:ext cx="2168402" cy="1233746"/>
          </a:xfrm>
          <a:prstGeom prst="rect">
            <a:avLst/>
          </a:prstGeom>
        </p:spPr>
      </p:pic>
      <p:sp>
        <p:nvSpPr>
          <p:cNvPr id="22" name="文本框 21">
            <a:extLst>
              <a:ext uri="{FF2B5EF4-FFF2-40B4-BE49-F238E27FC236}">
                <a16:creationId xmlns:a16="http://schemas.microsoft.com/office/drawing/2014/main" id="{ED95BFB9-25A9-49E0-BEC1-D516B5FAC760}"/>
              </a:ext>
            </a:extLst>
          </p:cNvPr>
          <p:cNvSpPr txBox="1"/>
          <p:nvPr/>
        </p:nvSpPr>
        <p:spPr>
          <a:xfrm>
            <a:off x="6471504" y="6504278"/>
            <a:ext cx="2344412" cy="338554"/>
          </a:xfrm>
          <a:prstGeom prst="rect">
            <a:avLst/>
          </a:prstGeom>
          <a:noFill/>
        </p:spPr>
        <p:txBody>
          <a:bodyPr wrap="square" rtlCol="0">
            <a:spAutoFit/>
          </a:bodyPr>
          <a:lstStyle/>
          <a:p>
            <a:pPr algn="ctr"/>
            <a:r>
              <a:rPr lang="zh-CN" altLang="en-US" sz="1600" dirty="0"/>
              <a:t>测定布置示意图</a:t>
            </a:r>
          </a:p>
        </p:txBody>
      </p:sp>
      <p:sp>
        <p:nvSpPr>
          <p:cNvPr id="23" name="文本框 22">
            <a:extLst>
              <a:ext uri="{FF2B5EF4-FFF2-40B4-BE49-F238E27FC236}">
                <a16:creationId xmlns:a16="http://schemas.microsoft.com/office/drawing/2014/main" id="{7985418B-A525-4ED4-A86B-ABF6A4878AE5}"/>
              </a:ext>
            </a:extLst>
          </p:cNvPr>
          <p:cNvSpPr txBox="1"/>
          <p:nvPr/>
        </p:nvSpPr>
        <p:spPr>
          <a:xfrm>
            <a:off x="8115153" y="4384381"/>
            <a:ext cx="761747"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215</a:t>
            </a:r>
            <a:r>
              <a:rPr lang="zh-CN" altLang="en-US" sz="1200" dirty="0">
                <a:latin typeface="微软雅黑" panose="020B0503020204020204" pitchFamily="34" charset="-122"/>
                <a:ea typeface="微软雅黑" panose="020B0503020204020204" pitchFamily="34" charset="-122"/>
              </a:rPr>
              <a:t>采区</a:t>
            </a:r>
          </a:p>
        </p:txBody>
      </p:sp>
      <p:sp>
        <p:nvSpPr>
          <p:cNvPr id="24" name="文本框 23">
            <a:extLst>
              <a:ext uri="{FF2B5EF4-FFF2-40B4-BE49-F238E27FC236}">
                <a16:creationId xmlns:a16="http://schemas.microsoft.com/office/drawing/2014/main" id="{6F16FA19-C6F0-4A50-AE72-2CB930440049}"/>
              </a:ext>
            </a:extLst>
          </p:cNvPr>
          <p:cNvSpPr txBox="1"/>
          <p:nvPr/>
        </p:nvSpPr>
        <p:spPr>
          <a:xfrm>
            <a:off x="8080148" y="3135896"/>
            <a:ext cx="800219"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北二采区</a:t>
            </a:r>
          </a:p>
        </p:txBody>
      </p:sp>
      <p:sp>
        <p:nvSpPr>
          <p:cNvPr id="25" name="文本框 24">
            <a:extLst>
              <a:ext uri="{FF2B5EF4-FFF2-40B4-BE49-F238E27FC236}">
                <a16:creationId xmlns:a16="http://schemas.microsoft.com/office/drawing/2014/main" id="{C1E39985-E1FE-4B8D-8128-9BF14D7C1C3E}"/>
              </a:ext>
            </a:extLst>
          </p:cNvPr>
          <p:cNvSpPr txBox="1"/>
          <p:nvPr/>
        </p:nvSpPr>
        <p:spPr>
          <a:xfrm>
            <a:off x="8054169" y="5782712"/>
            <a:ext cx="761747"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413</a:t>
            </a:r>
            <a:r>
              <a:rPr lang="zh-CN" altLang="en-US" sz="1200" dirty="0">
                <a:latin typeface="微软雅黑" panose="020B0503020204020204" pitchFamily="34" charset="-122"/>
                <a:ea typeface="微软雅黑" panose="020B0503020204020204" pitchFamily="34" charset="-122"/>
              </a:rPr>
              <a:t>采区</a:t>
            </a:r>
          </a:p>
        </p:txBody>
      </p:sp>
      <p:sp>
        <p:nvSpPr>
          <p:cNvPr id="29" name="矩形 28">
            <a:extLst>
              <a:ext uri="{FF2B5EF4-FFF2-40B4-BE49-F238E27FC236}">
                <a16:creationId xmlns:a16="http://schemas.microsoft.com/office/drawing/2014/main" id="{6D840B7F-34EC-4ED9-A864-E6B8295D221D}"/>
              </a:ext>
            </a:extLst>
          </p:cNvPr>
          <p:cNvSpPr/>
          <p:nvPr/>
        </p:nvSpPr>
        <p:spPr>
          <a:xfrm>
            <a:off x="6186297" y="3848276"/>
            <a:ext cx="2690603" cy="12676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442CA36-E1A1-4382-A279-AC32CB646C61}"/>
              </a:ext>
            </a:extLst>
          </p:cNvPr>
          <p:cNvSpPr/>
          <p:nvPr/>
        </p:nvSpPr>
        <p:spPr>
          <a:xfrm>
            <a:off x="6186297" y="2436330"/>
            <a:ext cx="2690603" cy="12676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8F3C2EB4-66F5-425A-940E-A4DBF4154F82}"/>
              </a:ext>
            </a:extLst>
          </p:cNvPr>
          <p:cNvSpPr/>
          <p:nvPr/>
        </p:nvSpPr>
        <p:spPr>
          <a:xfrm>
            <a:off x="6193231" y="5277826"/>
            <a:ext cx="2690603" cy="12676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54E9831-42EE-49A6-AFDA-9E484C3BB90D}"/>
              </a:ext>
            </a:extLst>
          </p:cNvPr>
          <p:cNvSpPr txBox="1"/>
          <p:nvPr/>
        </p:nvSpPr>
        <p:spPr>
          <a:xfrm>
            <a:off x="1778564" y="6146698"/>
            <a:ext cx="2344412" cy="338554"/>
          </a:xfrm>
          <a:prstGeom prst="rect">
            <a:avLst/>
          </a:prstGeom>
          <a:noFill/>
        </p:spPr>
        <p:txBody>
          <a:bodyPr wrap="square" rtlCol="0">
            <a:spAutoFit/>
          </a:bodyPr>
          <a:lstStyle/>
          <a:p>
            <a:pPr algn="ctr"/>
            <a:r>
              <a:rPr lang="zh-CN" altLang="en-US" sz="1600" dirty="0"/>
              <a:t>探测方案示意图</a:t>
            </a:r>
          </a:p>
        </p:txBody>
      </p:sp>
    </p:spTree>
    <p:extLst>
      <p:ext uri="{BB962C8B-B14F-4D97-AF65-F5344CB8AC3E}">
        <p14:creationId xmlns:p14="http://schemas.microsoft.com/office/powerpoint/2010/main" val="3576543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400" y="332105"/>
            <a:ext cx="4789906"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3.3 </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顶底板岩体电阻率</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978A548A-E204-4FB8-AAC5-D07078785F49}"/>
              </a:ext>
            </a:extLst>
          </p:cNvPr>
          <p:cNvSpPr txBox="1"/>
          <p:nvPr/>
        </p:nvSpPr>
        <p:spPr>
          <a:xfrm>
            <a:off x="397136" y="1257143"/>
            <a:ext cx="8410687" cy="559769"/>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探明了底板岩层电阻率，获得了不同的岩性和层位分布。</a:t>
            </a:r>
          </a:p>
        </p:txBody>
      </p:sp>
      <p:pic>
        <p:nvPicPr>
          <p:cNvPr id="3" name="图片 2">
            <a:extLst>
              <a:ext uri="{FF2B5EF4-FFF2-40B4-BE49-F238E27FC236}">
                <a16:creationId xmlns:a16="http://schemas.microsoft.com/office/drawing/2014/main" id="{0EC66592-E143-4F8D-9FEC-CE1B255E8BCD}"/>
              </a:ext>
            </a:extLst>
          </p:cNvPr>
          <p:cNvPicPr>
            <a:picLocks noChangeAspect="1"/>
          </p:cNvPicPr>
          <p:nvPr/>
        </p:nvPicPr>
        <p:blipFill>
          <a:blip r:embed="rId3"/>
          <a:stretch>
            <a:fillRect/>
          </a:stretch>
        </p:blipFill>
        <p:spPr>
          <a:xfrm>
            <a:off x="5334964" y="1778183"/>
            <a:ext cx="3713381" cy="1687330"/>
          </a:xfrm>
          <a:prstGeom prst="rect">
            <a:avLst/>
          </a:prstGeom>
        </p:spPr>
      </p:pic>
      <p:pic>
        <p:nvPicPr>
          <p:cNvPr id="4" name="图片 3">
            <a:extLst>
              <a:ext uri="{FF2B5EF4-FFF2-40B4-BE49-F238E27FC236}">
                <a16:creationId xmlns:a16="http://schemas.microsoft.com/office/drawing/2014/main" id="{10DAF075-E214-44B0-ADA2-017B26EF130E}"/>
              </a:ext>
            </a:extLst>
          </p:cNvPr>
          <p:cNvPicPr>
            <a:picLocks noChangeAspect="1"/>
          </p:cNvPicPr>
          <p:nvPr/>
        </p:nvPicPr>
        <p:blipFill>
          <a:blip r:embed="rId4"/>
          <a:stretch>
            <a:fillRect/>
          </a:stretch>
        </p:blipFill>
        <p:spPr>
          <a:xfrm>
            <a:off x="5334964" y="3390282"/>
            <a:ext cx="3713381" cy="1687330"/>
          </a:xfrm>
          <a:prstGeom prst="rect">
            <a:avLst/>
          </a:prstGeom>
        </p:spPr>
      </p:pic>
      <p:pic>
        <p:nvPicPr>
          <p:cNvPr id="5" name="图片 4">
            <a:extLst>
              <a:ext uri="{FF2B5EF4-FFF2-40B4-BE49-F238E27FC236}">
                <a16:creationId xmlns:a16="http://schemas.microsoft.com/office/drawing/2014/main" id="{4007CD8C-DD43-4D72-A3DF-50E4BE512C33}"/>
              </a:ext>
            </a:extLst>
          </p:cNvPr>
          <p:cNvPicPr>
            <a:picLocks noChangeAspect="1"/>
          </p:cNvPicPr>
          <p:nvPr/>
        </p:nvPicPr>
        <p:blipFill>
          <a:blip r:embed="rId5"/>
          <a:stretch>
            <a:fillRect/>
          </a:stretch>
        </p:blipFill>
        <p:spPr>
          <a:xfrm>
            <a:off x="5334964" y="4937825"/>
            <a:ext cx="3713381" cy="1687330"/>
          </a:xfrm>
          <a:prstGeom prst="rect">
            <a:avLst/>
          </a:prstGeom>
        </p:spPr>
      </p:pic>
      <p:sp>
        <p:nvSpPr>
          <p:cNvPr id="9" name="文本框 8">
            <a:extLst>
              <a:ext uri="{FF2B5EF4-FFF2-40B4-BE49-F238E27FC236}">
                <a16:creationId xmlns:a16="http://schemas.microsoft.com/office/drawing/2014/main" id="{CAD2C393-7043-437E-8E3E-5995D98DC1BD}"/>
              </a:ext>
            </a:extLst>
          </p:cNvPr>
          <p:cNvSpPr txBox="1"/>
          <p:nvPr/>
        </p:nvSpPr>
        <p:spPr>
          <a:xfrm>
            <a:off x="7776377" y="4707122"/>
            <a:ext cx="761747"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215</a:t>
            </a:r>
            <a:r>
              <a:rPr lang="zh-CN" altLang="en-US" sz="1200" dirty="0">
                <a:latin typeface="微软雅黑" panose="020B0503020204020204" pitchFamily="34" charset="-122"/>
                <a:ea typeface="微软雅黑" panose="020B0503020204020204" pitchFamily="34" charset="-122"/>
              </a:rPr>
              <a:t>采区</a:t>
            </a:r>
          </a:p>
        </p:txBody>
      </p:sp>
      <p:sp>
        <p:nvSpPr>
          <p:cNvPr id="10" name="文本框 9">
            <a:extLst>
              <a:ext uri="{FF2B5EF4-FFF2-40B4-BE49-F238E27FC236}">
                <a16:creationId xmlns:a16="http://schemas.microsoft.com/office/drawing/2014/main" id="{A35F7118-DE27-4186-88B1-5B1DC40B703D}"/>
              </a:ext>
            </a:extLst>
          </p:cNvPr>
          <p:cNvSpPr txBox="1"/>
          <p:nvPr/>
        </p:nvSpPr>
        <p:spPr>
          <a:xfrm>
            <a:off x="7776377" y="3058521"/>
            <a:ext cx="800219"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北二采区</a:t>
            </a:r>
          </a:p>
        </p:txBody>
      </p:sp>
      <p:sp>
        <p:nvSpPr>
          <p:cNvPr id="11" name="文本框 10">
            <a:extLst>
              <a:ext uri="{FF2B5EF4-FFF2-40B4-BE49-F238E27FC236}">
                <a16:creationId xmlns:a16="http://schemas.microsoft.com/office/drawing/2014/main" id="{0B62A0F9-C143-48B3-98F4-FFD4D830349A}"/>
              </a:ext>
            </a:extLst>
          </p:cNvPr>
          <p:cNvSpPr txBox="1"/>
          <p:nvPr/>
        </p:nvSpPr>
        <p:spPr>
          <a:xfrm>
            <a:off x="7776377" y="6197687"/>
            <a:ext cx="761747"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413</a:t>
            </a:r>
            <a:r>
              <a:rPr lang="zh-CN" altLang="en-US" sz="1200" dirty="0">
                <a:latin typeface="微软雅黑" panose="020B0503020204020204" pitchFamily="34" charset="-122"/>
                <a:ea typeface="微软雅黑" panose="020B0503020204020204" pitchFamily="34" charset="-122"/>
              </a:rPr>
              <a:t>采区</a:t>
            </a:r>
          </a:p>
        </p:txBody>
      </p:sp>
      <p:sp>
        <p:nvSpPr>
          <p:cNvPr id="12" name="文本框 11">
            <a:extLst>
              <a:ext uri="{FF2B5EF4-FFF2-40B4-BE49-F238E27FC236}">
                <a16:creationId xmlns:a16="http://schemas.microsoft.com/office/drawing/2014/main" id="{CDD00ADC-214F-4864-BEC3-D6FA7DD4B961}"/>
              </a:ext>
            </a:extLst>
          </p:cNvPr>
          <p:cNvSpPr txBox="1"/>
          <p:nvPr/>
        </p:nvSpPr>
        <p:spPr>
          <a:xfrm>
            <a:off x="368687" y="2332113"/>
            <a:ext cx="4624087" cy="3750317"/>
          </a:xfrm>
          <a:prstGeom prst="rect">
            <a:avLst/>
          </a:prstGeom>
          <a:noFill/>
          <a:ln w="15875">
            <a:solidFill>
              <a:schemeClr val="tx1"/>
            </a:solidFill>
          </a:ln>
        </p:spPr>
        <p:txBody>
          <a:bodyPr wrap="square" anchor="ctr" anchorCtr="0">
            <a:noAutofit/>
          </a:bodyPr>
          <a:lstStyle/>
          <a:p>
            <a:pPr marL="285750" indent="-285750">
              <a:lnSpc>
                <a:spcPct val="150000"/>
              </a:lnSpc>
              <a:buFont typeface="Wingdings" panose="05000000000000000000" pitchFamily="2" charset="2"/>
              <a:buChar char="ü"/>
            </a:pPr>
            <a:r>
              <a:rPr lang="zh-CN" altLang="en-US" dirty="0">
                <a:latin typeface="华文楷体" panose="02010600040101010101" pitchFamily="2" charset="-122"/>
                <a:ea typeface="华文楷体" panose="02010600040101010101" pitchFamily="2" charset="-122"/>
              </a:rPr>
              <a:t>北二采区：电阻率呈现明显高低阻</a:t>
            </a:r>
            <a:r>
              <a:rPr lang="zh-CN" altLang="en-US" dirty="0">
                <a:solidFill>
                  <a:srgbClr val="C00000"/>
                </a:solidFill>
                <a:latin typeface="华文楷体" panose="02010600040101010101" pitchFamily="2" charset="-122"/>
                <a:ea typeface="华文楷体" panose="02010600040101010101" pitchFamily="2" charset="-122"/>
              </a:rPr>
              <a:t>交叉和起伏</a:t>
            </a:r>
            <a:r>
              <a:rPr lang="zh-CN" altLang="en-US" dirty="0">
                <a:latin typeface="华文楷体" panose="02010600040101010101" pitchFamily="2" charset="-122"/>
                <a:ea typeface="华文楷体" panose="02010600040101010101" pitchFamily="2" charset="-122"/>
              </a:rPr>
              <a:t>，部分孤立的异常区推测为砂岩上倾尖灭端或砂岩透镜体。</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pPr>
            <a:r>
              <a:rPr lang="en-US" altLang="zh-CN" dirty="0">
                <a:latin typeface="华文楷体" panose="02010600040101010101" pitchFamily="2" charset="-122"/>
                <a:ea typeface="华文楷体" panose="02010600040101010101" pitchFamily="2" charset="-122"/>
              </a:rPr>
              <a:t>215</a:t>
            </a:r>
            <a:r>
              <a:rPr lang="zh-CN" altLang="en-US" dirty="0">
                <a:latin typeface="华文楷体" panose="02010600040101010101" pitchFamily="2" charset="-122"/>
                <a:ea typeface="华文楷体" panose="02010600040101010101" pitchFamily="2" charset="-122"/>
              </a:rPr>
              <a:t>采区：岩层稳定性低，存在</a:t>
            </a:r>
            <a:r>
              <a:rPr lang="zh-CN" altLang="en-US" dirty="0">
                <a:solidFill>
                  <a:srgbClr val="C00000"/>
                </a:solidFill>
                <a:latin typeface="华文楷体" panose="02010600040101010101" pitchFamily="2" charset="-122"/>
                <a:ea typeface="华文楷体" panose="02010600040101010101" pitchFamily="2" charset="-122"/>
              </a:rPr>
              <a:t>局部电阻变化较大</a:t>
            </a:r>
            <a:r>
              <a:rPr lang="zh-CN" altLang="en-US" dirty="0">
                <a:latin typeface="华文楷体" panose="02010600040101010101" pitchFamily="2" charset="-122"/>
                <a:ea typeface="华文楷体" panose="02010600040101010101" pitchFamily="2" charset="-122"/>
              </a:rPr>
              <a:t>区域。</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pPr>
            <a:r>
              <a:rPr lang="en-US" altLang="zh-CN" dirty="0">
                <a:latin typeface="华文楷体" panose="02010600040101010101" pitchFamily="2" charset="-122"/>
                <a:ea typeface="华文楷体" panose="02010600040101010101" pitchFamily="2" charset="-122"/>
              </a:rPr>
              <a:t>413</a:t>
            </a:r>
            <a:r>
              <a:rPr lang="zh-CN" altLang="en-US" dirty="0">
                <a:latin typeface="华文楷体" panose="02010600040101010101" pitchFamily="2" charset="-122"/>
                <a:ea typeface="华文楷体" panose="02010600040101010101" pitchFamily="2" charset="-122"/>
              </a:rPr>
              <a:t>采区：整体地层</a:t>
            </a:r>
            <a:r>
              <a:rPr lang="zh-CN" altLang="en-US" dirty="0">
                <a:solidFill>
                  <a:srgbClr val="C00000"/>
                </a:solidFill>
                <a:latin typeface="华文楷体" panose="02010600040101010101" pitchFamily="2" charset="-122"/>
                <a:ea typeface="华文楷体" panose="02010600040101010101" pitchFamily="2" charset="-122"/>
              </a:rPr>
              <a:t>比较平稳</a:t>
            </a:r>
            <a:r>
              <a:rPr lang="zh-CN" altLang="en-US" dirty="0">
                <a:latin typeface="华文楷体" panose="02010600040101010101" pitchFamily="2" charset="-122"/>
                <a:ea typeface="华文楷体" panose="02010600040101010101" pitchFamily="2" charset="-122"/>
              </a:rPr>
              <a:t>，存在</a:t>
            </a:r>
            <a:r>
              <a:rPr lang="en-US" altLang="zh-CN" dirty="0">
                <a:latin typeface="华文楷体" panose="02010600040101010101" pitchFamily="2" charset="-122"/>
                <a:ea typeface="华文楷体" panose="02010600040101010101" pitchFamily="2" charset="-122"/>
              </a:rPr>
              <a:t>7m</a:t>
            </a:r>
            <a:r>
              <a:rPr lang="zh-CN" altLang="en-US" dirty="0">
                <a:latin typeface="华文楷体" panose="02010600040101010101" pitchFamily="2" charset="-122"/>
                <a:ea typeface="华文楷体" panose="02010600040101010101" pitchFamily="2" charset="-122"/>
              </a:rPr>
              <a:t>厚度低阻区，推测为</a:t>
            </a:r>
            <a:r>
              <a:rPr lang="zh-CN" altLang="en-US" dirty="0">
                <a:solidFill>
                  <a:srgbClr val="C00000"/>
                </a:solidFill>
                <a:latin typeface="华文楷体" panose="02010600040101010101" pitchFamily="2" charset="-122"/>
                <a:ea typeface="华文楷体" panose="02010600040101010101" pitchFamily="2" charset="-122"/>
              </a:rPr>
              <a:t>泥岩层</a:t>
            </a:r>
            <a:r>
              <a:rPr lang="zh-CN" altLang="en-US" dirty="0">
                <a:latin typeface="华文楷体" panose="02010600040101010101" pitchFamily="2" charset="-122"/>
                <a:ea typeface="华文楷体" panose="02010600040101010101" pitchFamily="2" charset="-122"/>
              </a:rPr>
              <a:t>，泥岩低渗特征能够封闭油型气，油型气涌出危险性较小。</a:t>
            </a:r>
          </a:p>
        </p:txBody>
      </p:sp>
      <p:sp>
        <p:nvSpPr>
          <p:cNvPr id="13" name="文本框 12">
            <a:extLst>
              <a:ext uri="{FF2B5EF4-FFF2-40B4-BE49-F238E27FC236}">
                <a16:creationId xmlns:a16="http://schemas.microsoft.com/office/drawing/2014/main" id="{999C7D13-540B-4636-9318-FC0034D6DDDE}"/>
              </a:ext>
            </a:extLst>
          </p:cNvPr>
          <p:cNvSpPr txBox="1"/>
          <p:nvPr/>
        </p:nvSpPr>
        <p:spPr>
          <a:xfrm>
            <a:off x="6136432" y="6505645"/>
            <a:ext cx="2344412" cy="338554"/>
          </a:xfrm>
          <a:prstGeom prst="rect">
            <a:avLst/>
          </a:prstGeom>
          <a:noFill/>
        </p:spPr>
        <p:txBody>
          <a:bodyPr wrap="square" rtlCol="0">
            <a:spAutoFit/>
          </a:bodyPr>
          <a:lstStyle/>
          <a:p>
            <a:pPr algn="ctr"/>
            <a:r>
              <a:rPr lang="zh-CN" altLang="en-US" sz="1600" dirty="0"/>
              <a:t>底板电阻率探测结果</a:t>
            </a:r>
          </a:p>
        </p:txBody>
      </p:sp>
    </p:spTree>
    <p:extLst>
      <p:ext uri="{BB962C8B-B14F-4D97-AF65-F5344CB8AC3E}">
        <p14:creationId xmlns:p14="http://schemas.microsoft.com/office/powerpoint/2010/main" val="1677583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28F2008B-8280-4413-805E-12F4CF8B7B24}"/>
              </a:ext>
            </a:extLst>
          </p:cNvPr>
          <p:cNvSpPr/>
          <p:nvPr/>
        </p:nvSpPr>
        <p:spPr>
          <a:xfrm>
            <a:off x="222111" y="2868649"/>
            <a:ext cx="4459204" cy="1065331"/>
          </a:xfrm>
          <a:prstGeom prst="rect">
            <a:avLst/>
          </a:prstGeom>
          <a:solidFill>
            <a:schemeClr val="accent1">
              <a:lumMod val="20000"/>
              <a:lumOff val="80000"/>
              <a:alpha val="31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endParaRPr>
          </a:p>
        </p:txBody>
      </p:sp>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7B94A5F-0894-4E21-BA89-061979093E2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42731" y="2868649"/>
            <a:ext cx="4003042" cy="3197114"/>
          </a:xfrm>
          <a:prstGeom prst="rect">
            <a:avLst/>
          </a:prstGeom>
          <a:noFill/>
          <a:ln>
            <a:noFill/>
          </a:ln>
        </p:spPr>
      </p:pic>
      <p:pic>
        <p:nvPicPr>
          <p:cNvPr id="6" name="图片 5">
            <a:extLst>
              <a:ext uri="{FF2B5EF4-FFF2-40B4-BE49-F238E27FC236}">
                <a16:creationId xmlns:a16="http://schemas.microsoft.com/office/drawing/2014/main" id="{4B5F393D-3331-47F7-B2D7-571F99F09283}"/>
              </a:ext>
            </a:extLst>
          </p:cNvPr>
          <p:cNvPicPr>
            <a:picLocks noChangeAspect="1"/>
          </p:cNvPicPr>
          <p:nvPr/>
        </p:nvPicPr>
        <p:blipFill>
          <a:blip r:embed="rId3"/>
          <a:stretch>
            <a:fillRect/>
          </a:stretch>
        </p:blipFill>
        <p:spPr>
          <a:xfrm>
            <a:off x="531223" y="3085133"/>
            <a:ext cx="4512312" cy="878205"/>
          </a:xfrm>
          <a:prstGeom prst="rect">
            <a:avLst/>
          </a:prstGeom>
        </p:spPr>
      </p:pic>
      <p:sp>
        <p:nvSpPr>
          <p:cNvPr id="7" name="矩形 47">
            <a:extLst>
              <a:ext uri="{FF2B5EF4-FFF2-40B4-BE49-F238E27FC236}">
                <a16:creationId xmlns:a16="http://schemas.microsoft.com/office/drawing/2014/main" id="{6D6FF708-EC05-418C-8C54-067E52D950A3}"/>
              </a:ext>
            </a:extLst>
          </p:cNvPr>
          <p:cNvSpPr>
            <a:spLocks noChangeArrowheads="1"/>
          </p:cNvSpPr>
          <p:nvPr/>
        </p:nvSpPr>
        <p:spPr bwMode="auto">
          <a:xfrm>
            <a:off x="212399" y="332105"/>
            <a:ext cx="5250851"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3.4 </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岩层稳定性定量评价</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8" name="文本框 7">
            <a:extLst>
              <a:ext uri="{FF2B5EF4-FFF2-40B4-BE49-F238E27FC236}">
                <a16:creationId xmlns:a16="http://schemas.microsoft.com/office/drawing/2014/main" id="{6E9B99EF-09D0-4B71-8F51-59C9F2E7D502}"/>
              </a:ext>
            </a:extLst>
          </p:cNvPr>
          <p:cNvSpPr txBox="1"/>
          <p:nvPr/>
        </p:nvSpPr>
        <p:spPr>
          <a:xfrm>
            <a:off x="397136" y="1257143"/>
            <a:ext cx="8410687"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分析了电阻率波动性规律，提出了岩层稳定性定量评价方法，建立岩层稳定性系数</a:t>
            </a:r>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的计算模型。</a:t>
            </a:r>
          </a:p>
        </p:txBody>
      </p:sp>
      <p:sp>
        <p:nvSpPr>
          <p:cNvPr id="17" name="文本框 16">
            <a:extLst>
              <a:ext uri="{FF2B5EF4-FFF2-40B4-BE49-F238E27FC236}">
                <a16:creationId xmlns:a16="http://schemas.microsoft.com/office/drawing/2014/main" id="{1C85F801-2C60-47A2-B8D8-0200763641BF}"/>
              </a:ext>
            </a:extLst>
          </p:cNvPr>
          <p:cNvSpPr txBox="1"/>
          <p:nvPr/>
        </p:nvSpPr>
        <p:spPr>
          <a:xfrm>
            <a:off x="370189" y="2915856"/>
            <a:ext cx="3200863" cy="338554"/>
          </a:xfrm>
          <a:prstGeom prst="rect">
            <a:avLst/>
          </a:prstGeom>
          <a:noFill/>
        </p:spPr>
        <p:txBody>
          <a:bodyPr wrap="square" lIns="36000" rIns="36000" rtlCol="0">
            <a:spAutoFit/>
          </a:bodyPr>
          <a:lstStyle/>
          <a:p>
            <a:r>
              <a:rPr lang="zh-CN" altLang="en-US" sz="1600" b="1" dirty="0"/>
              <a:t>单层电法变异系数</a:t>
            </a:r>
          </a:p>
        </p:txBody>
      </p:sp>
      <p:sp>
        <p:nvSpPr>
          <p:cNvPr id="18" name="箭头: 下 17">
            <a:extLst>
              <a:ext uri="{FF2B5EF4-FFF2-40B4-BE49-F238E27FC236}">
                <a16:creationId xmlns:a16="http://schemas.microsoft.com/office/drawing/2014/main" id="{1AA21656-8DBE-4F0A-ADCF-72D7D3E9B2A7}"/>
              </a:ext>
            </a:extLst>
          </p:cNvPr>
          <p:cNvSpPr/>
          <p:nvPr/>
        </p:nvSpPr>
        <p:spPr>
          <a:xfrm>
            <a:off x="2003268" y="4179822"/>
            <a:ext cx="896889" cy="2254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矩形 20">
            <a:extLst>
              <a:ext uri="{FF2B5EF4-FFF2-40B4-BE49-F238E27FC236}">
                <a16:creationId xmlns:a16="http://schemas.microsoft.com/office/drawing/2014/main" id="{391F477C-D100-4013-A1B2-0D0B120F148B}"/>
              </a:ext>
            </a:extLst>
          </p:cNvPr>
          <p:cNvSpPr/>
          <p:nvPr/>
        </p:nvSpPr>
        <p:spPr>
          <a:xfrm>
            <a:off x="220492" y="4772711"/>
            <a:ext cx="4457822" cy="828146"/>
          </a:xfrm>
          <a:prstGeom prst="rect">
            <a:avLst/>
          </a:prstGeom>
          <a:solidFill>
            <a:schemeClr val="accent4">
              <a:lumMod val="20000"/>
              <a:lumOff val="80000"/>
              <a:alpha val="3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endParaRPr>
          </a:p>
          <a:p>
            <a:pPr algn="ctr"/>
            <a:endParaRPr lang="en-US" altLang="zh-CN" sz="1600" dirty="0">
              <a:solidFill>
                <a:schemeClr val="tx1"/>
              </a:solidFill>
            </a:endParaRPr>
          </a:p>
        </p:txBody>
      </p:sp>
      <p:sp>
        <p:nvSpPr>
          <p:cNvPr id="22" name="文本框 21">
            <a:extLst>
              <a:ext uri="{FF2B5EF4-FFF2-40B4-BE49-F238E27FC236}">
                <a16:creationId xmlns:a16="http://schemas.microsoft.com/office/drawing/2014/main" id="{EFD451B6-53F9-49E7-88DD-AA70049F76D2}"/>
              </a:ext>
            </a:extLst>
          </p:cNvPr>
          <p:cNvSpPr txBox="1"/>
          <p:nvPr/>
        </p:nvSpPr>
        <p:spPr>
          <a:xfrm>
            <a:off x="368570" y="4783840"/>
            <a:ext cx="2817219" cy="338554"/>
          </a:xfrm>
          <a:prstGeom prst="rect">
            <a:avLst/>
          </a:prstGeom>
          <a:noFill/>
        </p:spPr>
        <p:txBody>
          <a:bodyPr wrap="square" lIns="36000" rIns="36000" rtlCol="0">
            <a:spAutoFit/>
          </a:bodyPr>
          <a:lstStyle/>
          <a:p>
            <a:r>
              <a:rPr lang="zh-CN" altLang="en-US" sz="1600" b="1" dirty="0"/>
              <a:t>基于电阻率的岩层稳定性指标</a:t>
            </a:r>
          </a:p>
        </p:txBody>
      </p:sp>
      <p:pic>
        <p:nvPicPr>
          <p:cNvPr id="13" name="图片 12">
            <a:extLst>
              <a:ext uri="{FF2B5EF4-FFF2-40B4-BE49-F238E27FC236}">
                <a16:creationId xmlns:a16="http://schemas.microsoft.com/office/drawing/2014/main" id="{EF386AF4-02F7-4B3A-B774-B2ABB0D134B7}"/>
              </a:ext>
            </a:extLst>
          </p:cNvPr>
          <p:cNvPicPr>
            <a:picLocks noChangeAspect="1"/>
          </p:cNvPicPr>
          <p:nvPr/>
        </p:nvPicPr>
        <p:blipFill rotWithShape="1">
          <a:blip r:embed="rId4"/>
          <a:srcRect l="39345" t="11618" r="39768"/>
          <a:stretch/>
        </p:blipFill>
        <p:spPr>
          <a:xfrm>
            <a:off x="3035723" y="4910632"/>
            <a:ext cx="1070657" cy="735148"/>
          </a:xfrm>
          <a:prstGeom prst="rect">
            <a:avLst/>
          </a:prstGeom>
        </p:spPr>
      </p:pic>
      <p:sp>
        <p:nvSpPr>
          <p:cNvPr id="24" name="文本框 23">
            <a:extLst>
              <a:ext uri="{FF2B5EF4-FFF2-40B4-BE49-F238E27FC236}">
                <a16:creationId xmlns:a16="http://schemas.microsoft.com/office/drawing/2014/main" id="{5CF5B7C0-87DB-4E98-A115-2D8D3CC72D71}"/>
              </a:ext>
            </a:extLst>
          </p:cNvPr>
          <p:cNvSpPr txBox="1"/>
          <p:nvPr/>
        </p:nvSpPr>
        <p:spPr>
          <a:xfrm>
            <a:off x="6136432" y="6065763"/>
            <a:ext cx="2344412" cy="338554"/>
          </a:xfrm>
          <a:prstGeom prst="rect">
            <a:avLst/>
          </a:prstGeom>
          <a:noFill/>
        </p:spPr>
        <p:txBody>
          <a:bodyPr wrap="square" rtlCol="0">
            <a:spAutoFit/>
          </a:bodyPr>
          <a:lstStyle/>
          <a:p>
            <a:pPr algn="ctr"/>
            <a:r>
              <a:rPr lang="zh-CN" altLang="en-US" sz="1600" dirty="0"/>
              <a:t>不同层位的电阻率变化</a:t>
            </a:r>
          </a:p>
        </p:txBody>
      </p:sp>
    </p:spTree>
    <p:extLst>
      <p:ext uri="{BB962C8B-B14F-4D97-AF65-F5344CB8AC3E}">
        <p14:creationId xmlns:p14="http://schemas.microsoft.com/office/powerpoint/2010/main" val="529520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129956A-BE6F-49FE-85FF-8AF65FEEBE9D}"/>
              </a:ext>
            </a:extLst>
          </p:cNvPr>
          <p:cNvSpPr txBox="1"/>
          <p:nvPr/>
        </p:nvSpPr>
        <p:spPr>
          <a:xfrm>
            <a:off x="3453745" y="189811"/>
            <a:ext cx="2236510" cy="707886"/>
          </a:xfrm>
          <a:prstGeom prst="rect">
            <a:avLst/>
          </a:prstGeom>
          <a:noFill/>
        </p:spPr>
        <p:txBody>
          <a:bodyPr wrap="none" rtlCol="0">
            <a:spAutoFit/>
          </a:bodyPr>
          <a:lstStyle/>
          <a:p>
            <a:r>
              <a:rPr lang="zh-CN" altLang="en-US" sz="4000" b="1" dirty="0">
                <a:latin typeface="黑体" panose="02010609060101010101" pitchFamily="49" charset="-122"/>
                <a:ea typeface="黑体" panose="02010609060101010101" pitchFamily="49" charset="-122"/>
              </a:rPr>
              <a:t>汇报提纲</a:t>
            </a:r>
          </a:p>
        </p:txBody>
      </p:sp>
      <p:sp>
        <p:nvSpPr>
          <p:cNvPr id="6" name="矩形 5">
            <a:extLst>
              <a:ext uri="{FF2B5EF4-FFF2-40B4-BE49-F238E27FC236}">
                <a16:creationId xmlns:a16="http://schemas.microsoft.com/office/drawing/2014/main" id="{979DEA5C-2196-4CE2-A7CB-B009A7E24359}"/>
              </a:ext>
            </a:extLst>
          </p:cNvPr>
          <p:cNvSpPr/>
          <p:nvPr/>
        </p:nvSpPr>
        <p:spPr>
          <a:xfrm>
            <a:off x="295200" y="1048873"/>
            <a:ext cx="5316706" cy="98063"/>
          </a:xfrm>
          <a:prstGeom prst="rect">
            <a:avLst/>
          </a:prstGeom>
          <a:solidFill>
            <a:srgbClr val="004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12D957E7-4000-49A6-966C-46D0DA7B3742}"/>
              </a:ext>
            </a:extLst>
          </p:cNvPr>
          <p:cNvCxnSpPr>
            <a:cxnSpLocks/>
          </p:cNvCxnSpPr>
          <p:nvPr/>
        </p:nvCxnSpPr>
        <p:spPr>
          <a:xfrm>
            <a:off x="2952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29D128F-F8EB-4DB6-B0C7-CD33688FFB17}"/>
              </a:ext>
            </a:extLst>
          </p:cNvPr>
          <p:cNvSpPr/>
          <p:nvPr/>
        </p:nvSpPr>
        <p:spPr>
          <a:xfrm>
            <a:off x="1952869" y="1590489"/>
            <a:ext cx="547851" cy="538264"/>
          </a:xfrm>
          <a:prstGeom prst="rect">
            <a:avLst/>
          </a:prstGeom>
          <a:solidFill>
            <a:srgbClr val="004E97"/>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一</a:t>
            </a:r>
          </a:p>
        </p:txBody>
      </p:sp>
      <p:sp>
        <p:nvSpPr>
          <p:cNvPr id="11" name="矩形 10">
            <a:extLst>
              <a:ext uri="{FF2B5EF4-FFF2-40B4-BE49-F238E27FC236}">
                <a16:creationId xmlns:a16="http://schemas.microsoft.com/office/drawing/2014/main" id="{F214181A-942E-4634-8B3F-D0802074B8FB}"/>
              </a:ext>
            </a:extLst>
          </p:cNvPr>
          <p:cNvSpPr/>
          <p:nvPr/>
        </p:nvSpPr>
        <p:spPr>
          <a:xfrm>
            <a:off x="2500720" y="1590489"/>
            <a:ext cx="4082026" cy="53826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文本框 11">
            <a:extLst>
              <a:ext uri="{FF2B5EF4-FFF2-40B4-BE49-F238E27FC236}">
                <a16:creationId xmlns:a16="http://schemas.microsoft.com/office/drawing/2014/main" id="{1B6EC0CE-9D13-499A-948C-A69F3C12A28C}"/>
              </a:ext>
            </a:extLst>
          </p:cNvPr>
          <p:cNvSpPr txBox="1"/>
          <p:nvPr/>
        </p:nvSpPr>
        <p:spPr>
          <a:xfrm>
            <a:off x="2638016" y="1628977"/>
            <a:ext cx="3163353" cy="461665"/>
          </a:xfrm>
          <a:prstGeom prst="rect">
            <a:avLst/>
          </a:prstGeom>
          <a:noFill/>
        </p:spPr>
        <p:txBody>
          <a:bodyPr wrap="square">
            <a:spAutoFit/>
          </a:bodyPr>
          <a:lstStyle/>
          <a:p>
            <a:r>
              <a:rPr lang="zh-CN" altLang="en-US" sz="2400" b="1" dirty="0">
                <a:cs typeface="+mn-ea"/>
                <a:sym typeface="+mn-lt"/>
              </a:rPr>
              <a:t>项目背景与关键难题</a:t>
            </a:r>
          </a:p>
        </p:txBody>
      </p:sp>
      <p:sp>
        <p:nvSpPr>
          <p:cNvPr id="15" name="矩形 14">
            <a:extLst>
              <a:ext uri="{FF2B5EF4-FFF2-40B4-BE49-F238E27FC236}">
                <a16:creationId xmlns:a16="http://schemas.microsoft.com/office/drawing/2014/main" id="{EA7E0B09-EEBC-4FD9-9FEC-E50064E72073}"/>
              </a:ext>
            </a:extLst>
          </p:cNvPr>
          <p:cNvSpPr/>
          <p:nvPr/>
        </p:nvSpPr>
        <p:spPr>
          <a:xfrm>
            <a:off x="1952869" y="2393873"/>
            <a:ext cx="547851" cy="538264"/>
          </a:xfrm>
          <a:prstGeom prst="rect">
            <a:avLst/>
          </a:prstGeom>
          <a:solidFill>
            <a:srgbClr val="004E97"/>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二</a:t>
            </a:r>
          </a:p>
        </p:txBody>
      </p:sp>
      <p:sp>
        <p:nvSpPr>
          <p:cNvPr id="16" name="矩形 15">
            <a:extLst>
              <a:ext uri="{FF2B5EF4-FFF2-40B4-BE49-F238E27FC236}">
                <a16:creationId xmlns:a16="http://schemas.microsoft.com/office/drawing/2014/main" id="{D18C98BF-F092-4C91-85AA-7F02074FB792}"/>
              </a:ext>
            </a:extLst>
          </p:cNvPr>
          <p:cNvSpPr/>
          <p:nvPr/>
        </p:nvSpPr>
        <p:spPr>
          <a:xfrm>
            <a:off x="2500720" y="2393873"/>
            <a:ext cx="4082026" cy="53826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文本框 16">
            <a:extLst>
              <a:ext uri="{FF2B5EF4-FFF2-40B4-BE49-F238E27FC236}">
                <a16:creationId xmlns:a16="http://schemas.microsoft.com/office/drawing/2014/main" id="{E297F98F-1C3B-4C99-9B57-BDDD753BBD24}"/>
              </a:ext>
            </a:extLst>
          </p:cNvPr>
          <p:cNvSpPr txBox="1"/>
          <p:nvPr/>
        </p:nvSpPr>
        <p:spPr>
          <a:xfrm>
            <a:off x="2638017" y="2432361"/>
            <a:ext cx="3433402" cy="461665"/>
          </a:xfrm>
          <a:prstGeom prst="rect">
            <a:avLst/>
          </a:prstGeom>
          <a:noFill/>
        </p:spPr>
        <p:txBody>
          <a:bodyPr wrap="square">
            <a:spAutoFit/>
          </a:bodyPr>
          <a:lstStyle/>
          <a:p>
            <a:r>
              <a:rPr lang="zh-CN" altLang="en-US" sz="2400" b="1" dirty="0">
                <a:cs typeface="+mn-ea"/>
                <a:sym typeface="+mn-lt"/>
              </a:rPr>
              <a:t>顶底板油型气涌出机制</a:t>
            </a:r>
          </a:p>
        </p:txBody>
      </p:sp>
      <p:sp>
        <p:nvSpPr>
          <p:cNvPr id="19" name="矩形 18">
            <a:extLst>
              <a:ext uri="{FF2B5EF4-FFF2-40B4-BE49-F238E27FC236}">
                <a16:creationId xmlns:a16="http://schemas.microsoft.com/office/drawing/2014/main" id="{AD2FBCF8-259E-4B5C-BDD7-45D794355288}"/>
              </a:ext>
            </a:extLst>
          </p:cNvPr>
          <p:cNvSpPr/>
          <p:nvPr/>
        </p:nvSpPr>
        <p:spPr>
          <a:xfrm>
            <a:off x="1952869" y="3197257"/>
            <a:ext cx="518631" cy="538264"/>
          </a:xfrm>
          <a:prstGeom prst="rect">
            <a:avLst/>
          </a:prstGeom>
          <a:solidFill>
            <a:srgbClr val="004E97"/>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三</a:t>
            </a:r>
          </a:p>
        </p:txBody>
      </p:sp>
      <p:sp>
        <p:nvSpPr>
          <p:cNvPr id="20" name="矩形 19">
            <a:extLst>
              <a:ext uri="{FF2B5EF4-FFF2-40B4-BE49-F238E27FC236}">
                <a16:creationId xmlns:a16="http://schemas.microsoft.com/office/drawing/2014/main" id="{17BBA967-9A7B-46C9-BA7F-EE31843AF681}"/>
              </a:ext>
            </a:extLst>
          </p:cNvPr>
          <p:cNvSpPr/>
          <p:nvPr/>
        </p:nvSpPr>
        <p:spPr>
          <a:xfrm>
            <a:off x="2471500" y="3197257"/>
            <a:ext cx="4111246" cy="53826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文本框 20">
            <a:extLst>
              <a:ext uri="{FF2B5EF4-FFF2-40B4-BE49-F238E27FC236}">
                <a16:creationId xmlns:a16="http://schemas.microsoft.com/office/drawing/2014/main" id="{5FCF620D-C49E-45A4-AF24-D6620AD76FA5}"/>
              </a:ext>
            </a:extLst>
          </p:cNvPr>
          <p:cNvSpPr txBox="1"/>
          <p:nvPr/>
        </p:nvSpPr>
        <p:spPr>
          <a:xfrm>
            <a:off x="2586793" y="3235745"/>
            <a:ext cx="3995953" cy="461665"/>
          </a:xfrm>
          <a:prstGeom prst="rect">
            <a:avLst/>
          </a:prstGeom>
          <a:noFill/>
        </p:spPr>
        <p:txBody>
          <a:bodyPr wrap="square">
            <a:spAutoFit/>
          </a:bodyPr>
          <a:lstStyle/>
          <a:p>
            <a:r>
              <a:rPr lang="zh-CN" altLang="en-US" sz="2400" b="1" dirty="0">
                <a:cs typeface="+mn-ea"/>
                <a:sym typeface="+mn-lt"/>
              </a:rPr>
              <a:t>顶底板岩层稳定性探测</a:t>
            </a:r>
          </a:p>
        </p:txBody>
      </p:sp>
      <p:sp>
        <p:nvSpPr>
          <p:cNvPr id="23" name="矩形 22">
            <a:extLst>
              <a:ext uri="{FF2B5EF4-FFF2-40B4-BE49-F238E27FC236}">
                <a16:creationId xmlns:a16="http://schemas.microsoft.com/office/drawing/2014/main" id="{16B2FD5D-B6CD-4A90-A725-F2C16C3280D5}"/>
              </a:ext>
            </a:extLst>
          </p:cNvPr>
          <p:cNvSpPr/>
          <p:nvPr/>
        </p:nvSpPr>
        <p:spPr>
          <a:xfrm>
            <a:off x="1952869" y="4000641"/>
            <a:ext cx="547851" cy="538264"/>
          </a:xfrm>
          <a:prstGeom prst="rect">
            <a:avLst/>
          </a:prstGeom>
          <a:solidFill>
            <a:srgbClr val="004E97"/>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四</a:t>
            </a:r>
          </a:p>
        </p:txBody>
      </p:sp>
      <p:sp>
        <p:nvSpPr>
          <p:cNvPr id="24" name="矩形 23">
            <a:extLst>
              <a:ext uri="{FF2B5EF4-FFF2-40B4-BE49-F238E27FC236}">
                <a16:creationId xmlns:a16="http://schemas.microsoft.com/office/drawing/2014/main" id="{FA7B103A-3BF0-4DA8-BEE2-B8001B1F90F2}"/>
              </a:ext>
            </a:extLst>
          </p:cNvPr>
          <p:cNvSpPr/>
          <p:nvPr/>
        </p:nvSpPr>
        <p:spPr>
          <a:xfrm>
            <a:off x="2500720" y="4000641"/>
            <a:ext cx="4082026" cy="53826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文本框 24">
            <a:extLst>
              <a:ext uri="{FF2B5EF4-FFF2-40B4-BE49-F238E27FC236}">
                <a16:creationId xmlns:a16="http://schemas.microsoft.com/office/drawing/2014/main" id="{AA071530-45C0-43F7-8385-342DEF64051F}"/>
              </a:ext>
            </a:extLst>
          </p:cNvPr>
          <p:cNvSpPr txBox="1"/>
          <p:nvPr/>
        </p:nvSpPr>
        <p:spPr>
          <a:xfrm>
            <a:off x="2638016" y="4039129"/>
            <a:ext cx="3613494" cy="461665"/>
          </a:xfrm>
          <a:prstGeom prst="rect">
            <a:avLst/>
          </a:prstGeom>
          <a:noFill/>
        </p:spPr>
        <p:txBody>
          <a:bodyPr wrap="square">
            <a:spAutoFit/>
          </a:bodyPr>
          <a:lstStyle/>
          <a:p>
            <a:r>
              <a:rPr lang="zh-CN" altLang="en-US" sz="2400" b="1" dirty="0">
                <a:cs typeface="+mn-ea"/>
                <a:sym typeface="+mn-lt"/>
              </a:rPr>
              <a:t>油型气危险性超前预测</a:t>
            </a:r>
          </a:p>
        </p:txBody>
      </p:sp>
      <p:sp>
        <p:nvSpPr>
          <p:cNvPr id="27" name="矩形 26">
            <a:extLst>
              <a:ext uri="{FF2B5EF4-FFF2-40B4-BE49-F238E27FC236}">
                <a16:creationId xmlns:a16="http://schemas.microsoft.com/office/drawing/2014/main" id="{12AF5BE0-C5C5-4147-999E-D6A27EFED2DC}"/>
              </a:ext>
            </a:extLst>
          </p:cNvPr>
          <p:cNvSpPr/>
          <p:nvPr/>
        </p:nvSpPr>
        <p:spPr>
          <a:xfrm>
            <a:off x="1952869" y="4804025"/>
            <a:ext cx="547851" cy="538264"/>
          </a:xfrm>
          <a:prstGeom prst="rect">
            <a:avLst/>
          </a:prstGeom>
          <a:solidFill>
            <a:srgbClr val="004E97"/>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五</a:t>
            </a:r>
          </a:p>
        </p:txBody>
      </p:sp>
      <p:sp>
        <p:nvSpPr>
          <p:cNvPr id="28" name="矩形 27">
            <a:extLst>
              <a:ext uri="{FF2B5EF4-FFF2-40B4-BE49-F238E27FC236}">
                <a16:creationId xmlns:a16="http://schemas.microsoft.com/office/drawing/2014/main" id="{CBB7FA35-5E68-45A2-A890-D85C7B9C9A40}"/>
              </a:ext>
            </a:extLst>
          </p:cNvPr>
          <p:cNvSpPr/>
          <p:nvPr/>
        </p:nvSpPr>
        <p:spPr>
          <a:xfrm>
            <a:off x="2500720" y="4804025"/>
            <a:ext cx="4082026" cy="53826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文本框 28">
            <a:extLst>
              <a:ext uri="{FF2B5EF4-FFF2-40B4-BE49-F238E27FC236}">
                <a16:creationId xmlns:a16="http://schemas.microsoft.com/office/drawing/2014/main" id="{C2613C8D-C4CD-411B-A676-3C3AAF89FEC0}"/>
              </a:ext>
            </a:extLst>
          </p:cNvPr>
          <p:cNvSpPr txBox="1"/>
          <p:nvPr/>
        </p:nvSpPr>
        <p:spPr>
          <a:xfrm>
            <a:off x="2638016" y="4842513"/>
            <a:ext cx="3163353" cy="461665"/>
          </a:xfrm>
          <a:prstGeom prst="rect">
            <a:avLst/>
          </a:prstGeom>
          <a:noFill/>
        </p:spPr>
        <p:txBody>
          <a:bodyPr wrap="square">
            <a:spAutoFit/>
          </a:bodyPr>
          <a:lstStyle/>
          <a:p>
            <a:r>
              <a:rPr lang="zh-CN" altLang="en-US" sz="2400" b="1" dirty="0">
                <a:cs typeface="+mn-ea"/>
                <a:sym typeface="+mn-lt"/>
              </a:rPr>
              <a:t>油型气精准治理措施</a:t>
            </a:r>
          </a:p>
        </p:txBody>
      </p:sp>
      <p:sp>
        <p:nvSpPr>
          <p:cNvPr id="35" name="矩形 34">
            <a:extLst>
              <a:ext uri="{FF2B5EF4-FFF2-40B4-BE49-F238E27FC236}">
                <a16:creationId xmlns:a16="http://schemas.microsoft.com/office/drawing/2014/main" id="{94FCBABF-0397-4B98-A957-1F5412F015D3}"/>
              </a:ext>
            </a:extLst>
          </p:cNvPr>
          <p:cNvSpPr/>
          <p:nvPr/>
        </p:nvSpPr>
        <p:spPr>
          <a:xfrm>
            <a:off x="1952869" y="5607407"/>
            <a:ext cx="547851" cy="538264"/>
          </a:xfrm>
          <a:prstGeom prst="rect">
            <a:avLst/>
          </a:prstGeom>
          <a:solidFill>
            <a:srgbClr val="004E97"/>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六</a:t>
            </a:r>
          </a:p>
        </p:txBody>
      </p:sp>
      <p:sp>
        <p:nvSpPr>
          <p:cNvPr id="36" name="矩形 35">
            <a:extLst>
              <a:ext uri="{FF2B5EF4-FFF2-40B4-BE49-F238E27FC236}">
                <a16:creationId xmlns:a16="http://schemas.microsoft.com/office/drawing/2014/main" id="{EF9793F6-6091-4E43-9FDB-E17E42C909A5}"/>
              </a:ext>
            </a:extLst>
          </p:cNvPr>
          <p:cNvSpPr/>
          <p:nvPr/>
        </p:nvSpPr>
        <p:spPr>
          <a:xfrm>
            <a:off x="2500720" y="5607407"/>
            <a:ext cx="4082026" cy="53826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文本框 36">
            <a:extLst>
              <a:ext uri="{FF2B5EF4-FFF2-40B4-BE49-F238E27FC236}">
                <a16:creationId xmlns:a16="http://schemas.microsoft.com/office/drawing/2014/main" id="{B1552CC6-ACFD-46F6-A122-7EE65C1B646F}"/>
              </a:ext>
            </a:extLst>
          </p:cNvPr>
          <p:cNvSpPr txBox="1"/>
          <p:nvPr/>
        </p:nvSpPr>
        <p:spPr>
          <a:xfrm>
            <a:off x="2638016" y="5645895"/>
            <a:ext cx="3163353" cy="461665"/>
          </a:xfrm>
          <a:prstGeom prst="rect">
            <a:avLst/>
          </a:prstGeom>
          <a:noFill/>
        </p:spPr>
        <p:txBody>
          <a:bodyPr wrap="square">
            <a:spAutoFit/>
          </a:bodyPr>
          <a:lstStyle/>
          <a:p>
            <a:r>
              <a:rPr lang="zh-CN" altLang="en-US" sz="2400" b="1" dirty="0">
                <a:cs typeface="+mn-ea"/>
                <a:sym typeface="+mn-lt"/>
              </a:rPr>
              <a:t>主要结论与创新点</a:t>
            </a:r>
          </a:p>
        </p:txBody>
      </p:sp>
    </p:spTree>
    <p:extLst>
      <p:ext uri="{BB962C8B-B14F-4D97-AF65-F5344CB8AC3E}">
        <p14:creationId xmlns:p14="http://schemas.microsoft.com/office/powerpoint/2010/main" val="3465008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2687282-48E3-4178-987D-0105382B36F7}"/>
              </a:ext>
            </a:extLst>
          </p:cNvPr>
          <p:cNvPicPr>
            <a:picLocks noChangeAspect="1"/>
          </p:cNvPicPr>
          <p:nvPr/>
        </p:nvPicPr>
        <p:blipFill>
          <a:blip r:embed="rId2"/>
          <a:stretch>
            <a:fillRect/>
          </a:stretch>
        </p:blipFill>
        <p:spPr>
          <a:xfrm>
            <a:off x="4629569" y="3653624"/>
            <a:ext cx="4358174" cy="2607099"/>
          </a:xfrm>
          <a:prstGeom prst="rect">
            <a:avLst/>
          </a:prstGeom>
        </p:spPr>
      </p:pic>
      <p:graphicFrame>
        <p:nvGraphicFramePr>
          <p:cNvPr id="4" name="表格 3">
            <a:extLst>
              <a:ext uri="{FF2B5EF4-FFF2-40B4-BE49-F238E27FC236}">
                <a16:creationId xmlns:a16="http://schemas.microsoft.com/office/drawing/2014/main" id="{A308290A-D7E0-4622-A9E4-D14250F9F626}"/>
              </a:ext>
            </a:extLst>
          </p:cNvPr>
          <p:cNvGraphicFramePr>
            <a:graphicFrameLocks noGrp="1"/>
          </p:cNvGraphicFramePr>
          <p:nvPr>
            <p:extLst>
              <p:ext uri="{D42A27DB-BD31-4B8C-83A1-F6EECF244321}">
                <p14:modId xmlns:p14="http://schemas.microsoft.com/office/powerpoint/2010/main" val="1800822005"/>
              </p:ext>
            </p:extLst>
          </p:nvPr>
        </p:nvGraphicFramePr>
        <p:xfrm>
          <a:off x="212399" y="2913644"/>
          <a:ext cx="4230547" cy="3281138"/>
        </p:xfrm>
        <a:graphic>
          <a:graphicData uri="http://schemas.openxmlformats.org/drawingml/2006/table">
            <a:tbl>
              <a:tblPr firstRow="1" firstCol="1" bandRow="1">
                <a:tableStyleId>{5C22544A-7EE6-4342-B048-85BDC9FD1C3A}</a:tableStyleId>
              </a:tblPr>
              <a:tblGrid>
                <a:gridCol w="1088021">
                  <a:extLst>
                    <a:ext uri="{9D8B030D-6E8A-4147-A177-3AD203B41FA5}">
                      <a16:colId xmlns:a16="http://schemas.microsoft.com/office/drawing/2014/main" val="3065424683"/>
                    </a:ext>
                  </a:extLst>
                </a:gridCol>
                <a:gridCol w="1030147">
                  <a:extLst>
                    <a:ext uri="{9D8B030D-6E8A-4147-A177-3AD203B41FA5}">
                      <a16:colId xmlns:a16="http://schemas.microsoft.com/office/drawing/2014/main" val="2490141924"/>
                    </a:ext>
                  </a:extLst>
                </a:gridCol>
                <a:gridCol w="1183112">
                  <a:extLst>
                    <a:ext uri="{9D8B030D-6E8A-4147-A177-3AD203B41FA5}">
                      <a16:colId xmlns:a16="http://schemas.microsoft.com/office/drawing/2014/main" val="58527831"/>
                    </a:ext>
                  </a:extLst>
                </a:gridCol>
                <a:gridCol w="929267">
                  <a:extLst>
                    <a:ext uri="{9D8B030D-6E8A-4147-A177-3AD203B41FA5}">
                      <a16:colId xmlns:a16="http://schemas.microsoft.com/office/drawing/2014/main" val="2113047981"/>
                    </a:ext>
                  </a:extLst>
                </a:gridCol>
              </a:tblGrid>
              <a:tr h="720818">
                <a:tc>
                  <a:txBody>
                    <a:bodyPr/>
                    <a:lstStyle/>
                    <a:p>
                      <a:pPr algn="ctr"/>
                      <a:r>
                        <a:rPr lang="zh-CN" sz="1400" dirty="0">
                          <a:effectLst/>
                          <a:latin typeface="Times New Roman" panose="02020603050405020304" pitchFamily="18" charset="0"/>
                          <a:cs typeface="Times New Roman" panose="02020603050405020304" pitchFamily="18" charset="0"/>
                        </a:rPr>
                        <a:t>测量区域</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zh-CN" sz="1400" dirty="0">
                          <a:effectLst/>
                          <a:latin typeface="Times New Roman" panose="02020603050405020304" pitchFamily="18" charset="0"/>
                          <a:cs typeface="Times New Roman" panose="02020603050405020304" pitchFamily="18" charset="0"/>
                        </a:rPr>
                        <a:t>测量</a:t>
                      </a:r>
                      <a:r>
                        <a:rPr lang="zh-CN" altLang="en-US" sz="1400" dirty="0">
                          <a:effectLst/>
                          <a:latin typeface="Times New Roman" panose="02020603050405020304" pitchFamily="18" charset="0"/>
                          <a:cs typeface="Times New Roman" panose="02020603050405020304" pitchFamily="18" charset="0"/>
                        </a:rPr>
                        <a:t>序号</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zh-CN" altLang="en-US" sz="1400" dirty="0">
                          <a:effectLst/>
                          <a:latin typeface="Times New Roman" panose="02020603050405020304" pitchFamily="18" charset="0"/>
                          <a:cs typeface="Times New Roman" panose="02020603050405020304" pitchFamily="18" charset="0"/>
                        </a:rPr>
                        <a:t>岩层稳定性</a:t>
                      </a:r>
                      <a:r>
                        <a:rPr lang="zh-CN" sz="1400" dirty="0">
                          <a:effectLst/>
                          <a:latin typeface="Times New Roman" panose="02020603050405020304" pitchFamily="18" charset="0"/>
                          <a:cs typeface="Times New Roman" panose="02020603050405020304" pitchFamily="18" charset="0"/>
                        </a:rPr>
                        <a:t>评价指标</a:t>
                      </a:r>
                      <a:r>
                        <a:rPr lang="en-US" altLang="zh-CN" sz="1400" dirty="0">
                          <a:effectLst/>
                          <a:latin typeface="Times New Roman" panose="02020603050405020304" pitchFamily="18" charset="0"/>
                          <a:cs typeface="Times New Roman" panose="02020603050405020304" pitchFamily="18" charset="0"/>
                        </a:rPr>
                        <a:t>D</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zh-CN" sz="1400" dirty="0">
                          <a:effectLst/>
                          <a:latin typeface="Times New Roman" panose="02020603050405020304" pitchFamily="18" charset="0"/>
                          <a:cs typeface="Times New Roman" panose="02020603050405020304" pitchFamily="18" charset="0"/>
                        </a:rPr>
                        <a:t>详解</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extLst>
                  <a:ext uri="{0D108BD9-81ED-4DB2-BD59-A6C34878D82A}">
                    <a16:rowId xmlns:a16="http://schemas.microsoft.com/office/drawing/2014/main" val="3369817421"/>
                  </a:ext>
                </a:extLst>
              </a:tr>
              <a:tr h="211440">
                <a:tc rowSpan="5">
                  <a:txBody>
                    <a:bodyPr/>
                    <a:lstStyle/>
                    <a:p>
                      <a:pPr algn="ctr"/>
                      <a:r>
                        <a:rPr lang="en-US" sz="1400">
                          <a:effectLst/>
                          <a:latin typeface="Times New Roman" panose="02020603050405020304" pitchFamily="18" charset="0"/>
                          <a:cs typeface="Times New Roman" panose="02020603050405020304" pitchFamily="18" charset="0"/>
                        </a:rPr>
                        <a:t>413</a:t>
                      </a:r>
                      <a:r>
                        <a:rPr lang="zh-CN" sz="1400">
                          <a:effectLst/>
                          <a:latin typeface="Times New Roman" panose="02020603050405020304" pitchFamily="18" charset="0"/>
                          <a:cs typeface="Times New Roman" panose="02020603050405020304" pitchFamily="18" charset="0"/>
                        </a:rPr>
                        <a:t>巷道</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sz="1400" dirty="0">
                          <a:effectLst/>
                          <a:latin typeface="Times New Roman" panose="02020603050405020304" pitchFamily="18" charset="0"/>
                          <a:cs typeface="Times New Roman" panose="02020603050405020304" pitchFamily="18" charset="0"/>
                        </a:rPr>
                        <a:t>1</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dirty="0">
                          <a:effectLst/>
                          <a:latin typeface="Times New Roman" panose="02020603050405020304" pitchFamily="18" charset="0"/>
                          <a:cs typeface="Times New Roman" panose="02020603050405020304" pitchFamily="18" charset="0"/>
                        </a:rPr>
                        <a:t>0.19</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rowSpan="5">
                  <a:txBody>
                    <a:bodyPr/>
                    <a:lstStyle/>
                    <a:p>
                      <a:pPr algn="just"/>
                      <a:r>
                        <a:rPr lang="zh-CN" sz="1400">
                          <a:effectLst/>
                          <a:latin typeface="Times New Roman" panose="02020603050405020304" pitchFamily="18" charset="0"/>
                          <a:cs typeface="Times New Roman" panose="02020603050405020304" pitchFamily="18" charset="0"/>
                        </a:rPr>
                        <a:t>地层平稳，油型气基本未涌出。</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extLst>
                  <a:ext uri="{0D108BD9-81ED-4DB2-BD59-A6C34878D82A}">
                    <a16:rowId xmlns:a16="http://schemas.microsoft.com/office/drawing/2014/main" val="1139851830"/>
                  </a:ext>
                </a:extLst>
              </a:tr>
              <a:tr h="211440">
                <a:tc vMerge="1">
                  <a:txBody>
                    <a:bodyPr/>
                    <a:lstStyle/>
                    <a:p>
                      <a:endParaRPr lang="zh-CN" altLang="en-US"/>
                    </a:p>
                  </a:txBody>
                  <a:tcP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sz="1400" dirty="0">
                          <a:effectLst/>
                          <a:latin typeface="Times New Roman" panose="02020603050405020304" pitchFamily="18" charset="0"/>
                          <a:cs typeface="Times New Roman" panose="02020603050405020304" pitchFamily="18" charset="0"/>
                        </a:rPr>
                        <a:t>2</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a:effectLst/>
                          <a:latin typeface="Times New Roman" panose="02020603050405020304" pitchFamily="18" charset="0"/>
                          <a:cs typeface="Times New Roman" panose="02020603050405020304" pitchFamily="18" charset="0"/>
                        </a:rPr>
                        <a:t>0.34</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vMerge="1">
                  <a:txBody>
                    <a:bodyPr/>
                    <a:lstStyle/>
                    <a:p>
                      <a:endParaRPr lang="zh-CN" altLang="en-US"/>
                    </a:p>
                  </a:txBody>
                  <a:tcPr/>
                </a:tc>
                <a:extLst>
                  <a:ext uri="{0D108BD9-81ED-4DB2-BD59-A6C34878D82A}">
                    <a16:rowId xmlns:a16="http://schemas.microsoft.com/office/drawing/2014/main" val="3409227303"/>
                  </a:ext>
                </a:extLst>
              </a:tr>
              <a:tr h="211440">
                <a:tc vMerge="1">
                  <a:txBody>
                    <a:bodyPr/>
                    <a:lstStyle/>
                    <a:p>
                      <a:endParaRPr lang="zh-CN" altLang="en-US"/>
                    </a:p>
                  </a:txBody>
                  <a:tcP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altLang="zh-CN" sz="1400" dirty="0">
                          <a:effectLst/>
                          <a:latin typeface="Times New Roman" panose="02020603050405020304" pitchFamily="18" charset="0"/>
                          <a:cs typeface="Times New Roman" panose="02020603050405020304" pitchFamily="18" charset="0"/>
                        </a:rPr>
                        <a:t>3</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a:effectLst/>
                          <a:latin typeface="Times New Roman" panose="02020603050405020304" pitchFamily="18" charset="0"/>
                          <a:cs typeface="Times New Roman" panose="02020603050405020304" pitchFamily="18" charset="0"/>
                        </a:rPr>
                        <a:t>0.15</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vMerge="1">
                  <a:txBody>
                    <a:bodyPr/>
                    <a:lstStyle/>
                    <a:p>
                      <a:endParaRPr lang="zh-CN" altLang="en-US"/>
                    </a:p>
                  </a:txBody>
                  <a:tcPr/>
                </a:tc>
                <a:extLst>
                  <a:ext uri="{0D108BD9-81ED-4DB2-BD59-A6C34878D82A}">
                    <a16:rowId xmlns:a16="http://schemas.microsoft.com/office/drawing/2014/main" val="3927749691"/>
                  </a:ext>
                </a:extLst>
              </a:tr>
              <a:tr h="211440">
                <a:tc vMerge="1">
                  <a:txBody>
                    <a:bodyPr/>
                    <a:lstStyle/>
                    <a:p>
                      <a:endParaRPr lang="zh-CN" altLang="en-US"/>
                    </a:p>
                  </a:txBody>
                  <a:tcP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sz="1400" dirty="0">
                          <a:effectLst/>
                          <a:latin typeface="Times New Roman" panose="02020603050405020304" pitchFamily="18" charset="0"/>
                          <a:cs typeface="Times New Roman" panose="02020603050405020304" pitchFamily="18" charset="0"/>
                        </a:rPr>
                        <a:t>4</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a:effectLst/>
                          <a:latin typeface="Times New Roman" panose="02020603050405020304" pitchFamily="18" charset="0"/>
                          <a:cs typeface="Times New Roman" panose="02020603050405020304" pitchFamily="18" charset="0"/>
                        </a:rPr>
                        <a:t>0.13</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vMerge="1">
                  <a:txBody>
                    <a:bodyPr/>
                    <a:lstStyle/>
                    <a:p>
                      <a:endParaRPr lang="zh-CN" altLang="en-US"/>
                    </a:p>
                  </a:txBody>
                  <a:tcPr/>
                </a:tc>
                <a:extLst>
                  <a:ext uri="{0D108BD9-81ED-4DB2-BD59-A6C34878D82A}">
                    <a16:rowId xmlns:a16="http://schemas.microsoft.com/office/drawing/2014/main" val="1985598789"/>
                  </a:ext>
                </a:extLst>
              </a:tr>
              <a:tr h="211440">
                <a:tc vMerge="1">
                  <a:txBody>
                    <a:bodyPr/>
                    <a:lstStyle/>
                    <a:p>
                      <a:endParaRPr lang="zh-CN" altLang="en-US"/>
                    </a:p>
                  </a:txBody>
                  <a:tcP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sz="1400" dirty="0">
                          <a:effectLst/>
                          <a:latin typeface="Times New Roman" panose="02020603050405020304" pitchFamily="18" charset="0"/>
                          <a:cs typeface="Times New Roman" panose="02020603050405020304" pitchFamily="18" charset="0"/>
                        </a:rPr>
                        <a:t>5</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a:effectLst/>
                          <a:latin typeface="Times New Roman" panose="02020603050405020304" pitchFamily="18" charset="0"/>
                          <a:cs typeface="Times New Roman" panose="02020603050405020304" pitchFamily="18" charset="0"/>
                        </a:rPr>
                        <a:t>0.18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vMerge="1">
                  <a:txBody>
                    <a:bodyPr/>
                    <a:lstStyle/>
                    <a:p>
                      <a:endParaRPr lang="zh-CN" altLang="en-US"/>
                    </a:p>
                  </a:txBody>
                  <a:tcPr/>
                </a:tc>
                <a:extLst>
                  <a:ext uri="{0D108BD9-81ED-4DB2-BD59-A6C34878D82A}">
                    <a16:rowId xmlns:a16="http://schemas.microsoft.com/office/drawing/2014/main" val="191564077"/>
                  </a:ext>
                </a:extLst>
              </a:tr>
              <a:tr h="201829">
                <a:tc rowSpan="7">
                  <a:txBody>
                    <a:bodyPr/>
                    <a:lstStyle/>
                    <a:p>
                      <a:pPr algn="ctr"/>
                      <a:r>
                        <a:rPr lang="en-US" sz="1400">
                          <a:effectLst/>
                          <a:latin typeface="Times New Roman" panose="02020603050405020304" pitchFamily="18" charset="0"/>
                          <a:cs typeface="Times New Roman" panose="02020603050405020304" pitchFamily="18" charset="0"/>
                        </a:rPr>
                        <a:t>215</a:t>
                      </a:r>
                      <a:r>
                        <a:rPr lang="zh-CN" sz="1400">
                          <a:effectLst/>
                          <a:latin typeface="Times New Roman" panose="02020603050405020304" pitchFamily="18" charset="0"/>
                          <a:cs typeface="Times New Roman" panose="02020603050405020304" pitchFamily="18" charset="0"/>
                        </a:rPr>
                        <a:t>巷道</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altLang="zh-CN" sz="1400" dirty="0">
                          <a:effectLst/>
                          <a:latin typeface="Times New Roman" panose="02020603050405020304" pitchFamily="18" charset="0"/>
                          <a:cs typeface="Times New Roman" panose="02020603050405020304" pitchFamily="18" charset="0"/>
                        </a:rPr>
                        <a:t>1</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a:effectLst/>
                          <a:latin typeface="Times New Roman" panose="02020603050405020304" pitchFamily="18" charset="0"/>
                          <a:cs typeface="Times New Roman" panose="02020603050405020304" pitchFamily="18" charset="0"/>
                        </a:rPr>
                        <a:t>0.20</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rowSpan="7">
                  <a:txBody>
                    <a:bodyPr/>
                    <a:lstStyle/>
                    <a:p>
                      <a:pPr algn="just"/>
                      <a:r>
                        <a:rPr lang="zh-CN" sz="1400" dirty="0">
                          <a:effectLst/>
                          <a:latin typeface="Times New Roman" panose="02020603050405020304" pitchFamily="18" charset="0"/>
                          <a:cs typeface="Times New Roman" panose="02020603050405020304" pitchFamily="18" charset="0"/>
                        </a:rPr>
                        <a:t>地层不稳定 ，存在油型气涌出。</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extLst>
                  <a:ext uri="{0D108BD9-81ED-4DB2-BD59-A6C34878D82A}">
                    <a16:rowId xmlns:a16="http://schemas.microsoft.com/office/drawing/2014/main" val="2767008425"/>
                  </a:ext>
                </a:extLst>
              </a:tr>
              <a:tr h="201829">
                <a:tc vMerge="1">
                  <a:txBody>
                    <a:bodyPr/>
                    <a:lstStyle/>
                    <a:p>
                      <a:endParaRPr lang="zh-CN" altLang="en-US"/>
                    </a:p>
                  </a:txBody>
                  <a:tcP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altLang="zh-CN" sz="1400" dirty="0">
                          <a:effectLst/>
                          <a:latin typeface="Times New Roman" panose="02020603050405020304" pitchFamily="18" charset="0"/>
                          <a:cs typeface="Times New Roman" panose="02020603050405020304" pitchFamily="18" charset="0"/>
                        </a:rPr>
                        <a:t>2</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vMerge="1">
                  <a:txBody>
                    <a:bodyPr/>
                    <a:lstStyle/>
                    <a:p>
                      <a:endParaRPr lang="zh-CN" altLang="en-US"/>
                    </a:p>
                  </a:txBody>
                  <a:tcPr/>
                </a:tc>
                <a:extLst>
                  <a:ext uri="{0D108BD9-81ED-4DB2-BD59-A6C34878D82A}">
                    <a16:rowId xmlns:a16="http://schemas.microsoft.com/office/drawing/2014/main" val="4017858228"/>
                  </a:ext>
                </a:extLst>
              </a:tr>
              <a:tr h="201829">
                <a:tc vMerge="1">
                  <a:txBody>
                    <a:bodyPr/>
                    <a:lstStyle/>
                    <a:p>
                      <a:endParaRPr lang="zh-CN" altLang="en-US"/>
                    </a:p>
                  </a:txBody>
                  <a:tcP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altLang="zh-CN" sz="1400" dirty="0">
                          <a:effectLst/>
                          <a:latin typeface="Times New Roman" panose="02020603050405020304" pitchFamily="18" charset="0"/>
                          <a:cs typeface="Times New Roman" panose="02020603050405020304" pitchFamily="18" charset="0"/>
                        </a:rPr>
                        <a:t>3</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a:effectLst/>
                          <a:latin typeface="Times New Roman" panose="02020603050405020304" pitchFamily="18" charset="0"/>
                          <a:cs typeface="Times New Roman" panose="02020603050405020304" pitchFamily="18" charset="0"/>
                        </a:rPr>
                        <a:t>0.49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vMerge="1">
                  <a:txBody>
                    <a:bodyPr/>
                    <a:lstStyle/>
                    <a:p>
                      <a:endParaRPr lang="zh-CN" altLang="en-US"/>
                    </a:p>
                  </a:txBody>
                  <a:tcPr/>
                </a:tc>
                <a:extLst>
                  <a:ext uri="{0D108BD9-81ED-4DB2-BD59-A6C34878D82A}">
                    <a16:rowId xmlns:a16="http://schemas.microsoft.com/office/drawing/2014/main" val="380823505"/>
                  </a:ext>
                </a:extLst>
              </a:tr>
              <a:tr h="201829">
                <a:tc vMerge="1">
                  <a:txBody>
                    <a:bodyPr/>
                    <a:lstStyle/>
                    <a:p>
                      <a:endParaRPr lang="zh-CN" altLang="en-US"/>
                    </a:p>
                  </a:txBody>
                  <a:tcP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altLang="zh-CN" sz="1400" dirty="0">
                          <a:effectLst/>
                          <a:latin typeface="Times New Roman" panose="02020603050405020304" pitchFamily="18" charset="0"/>
                          <a:cs typeface="Times New Roman" panose="02020603050405020304" pitchFamily="18" charset="0"/>
                        </a:rPr>
                        <a:t>4</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a:effectLst/>
                          <a:latin typeface="Times New Roman" panose="02020603050405020304" pitchFamily="18" charset="0"/>
                          <a:cs typeface="Times New Roman" panose="02020603050405020304" pitchFamily="18" charset="0"/>
                        </a:rPr>
                        <a:t>0.48</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vMerge="1">
                  <a:txBody>
                    <a:bodyPr/>
                    <a:lstStyle/>
                    <a:p>
                      <a:endParaRPr lang="zh-CN" altLang="en-US"/>
                    </a:p>
                  </a:txBody>
                  <a:tcPr/>
                </a:tc>
                <a:extLst>
                  <a:ext uri="{0D108BD9-81ED-4DB2-BD59-A6C34878D82A}">
                    <a16:rowId xmlns:a16="http://schemas.microsoft.com/office/drawing/2014/main" val="3014912979"/>
                  </a:ext>
                </a:extLst>
              </a:tr>
              <a:tr h="201829">
                <a:tc vMerge="1">
                  <a:txBody>
                    <a:bodyPr/>
                    <a:lstStyle/>
                    <a:p>
                      <a:endParaRPr lang="zh-CN" altLang="en-US"/>
                    </a:p>
                  </a:txBody>
                  <a:tcP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altLang="zh-CN" sz="1400" dirty="0">
                          <a:effectLst/>
                          <a:latin typeface="Times New Roman" panose="02020603050405020304" pitchFamily="18" charset="0"/>
                          <a:cs typeface="Times New Roman" panose="02020603050405020304" pitchFamily="18" charset="0"/>
                        </a:rPr>
                        <a:t>5</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a:effectLst/>
                          <a:latin typeface="Times New Roman" panose="02020603050405020304" pitchFamily="18" charset="0"/>
                          <a:cs typeface="Times New Roman" panose="02020603050405020304" pitchFamily="18" charset="0"/>
                        </a:rPr>
                        <a:t>0.59</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vMerge="1">
                  <a:txBody>
                    <a:bodyPr/>
                    <a:lstStyle/>
                    <a:p>
                      <a:endParaRPr lang="zh-CN" altLang="en-US"/>
                    </a:p>
                  </a:txBody>
                  <a:tcPr/>
                </a:tc>
                <a:extLst>
                  <a:ext uri="{0D108BD9-81ED-4DB2-BD59-A6C34878D82A}">
                    <a16:rowId xmlns:a16="http://schemas.microsoft.com/office/drawing/2014/main" val="1666931191"/>
                  </a:ext>
                </a:extLst>
              </a:tr>
              <a:tr h="201829">
                <a:tc vMerge="1">
                  <a:txBody>
                    <a:bodyPr/>
                    <a:lstStyle/>
                    <a:p>
                      <a:endParaRPr lang="zh-CN" altLang="en-US"/>
                    </a:p>
                  </a:txBody>
                  <a:tcP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altLang="zh-CN" sz="1400" dirty="0">
                          <a:effectLst/>
                          <a:latin typeface="Times New Roman" panose="02020603050405020304" pitchFamily="18" charset="0"/>
                          <a:cs typeface="Times New Roman" panose="02020603050405020304" pitchFamily="18" charset="0"/>
                        </a:rPr>
                        <a:t>6</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a:effectLst/>
                          <a:latin typeface="Times New Roman" panose="02020603050405020304" pitchFamily="18" charset="0"/>
                          <a:cs typeface="Times New Roman" panose="02020603050405020304" pitchFamily="18" charset="0"/>
                        </a:rPr>
                        <a:t>0.31</a:t>
                      </a:r>
                      <a:endParaRPr lang="zh-CN" sz="140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vMerge="1">
                  <a:txBody>
                    <a:bodyPr/>
                    <a:lstStyle/>
                    <a:p>
                      <a:endParaRPr lang="zh-CN" altLang="en-US"/>
                    </a:p>
                  </a:txBody>
                  <a:tcPr/>
                </a:tc>
                <a:extLst>
                  <a:ext uri="{0D108BD9-81ED-4DB2-BD59-A6C34878D82A}">
                    <a16:rowId xmlns:a16="http://schemas.microsoft.com/office/drawing/2014/main" val="3334151211"/>
                  </a:ext>
                </a:extLst>
              </a:tr>
              <a:tr h="201829">
                <a:tc vMerge="1">
                  <a:txBody>
                    <a:bodyPr/>
                    <a:lstStyle/>
                    <a:p>
                      <a:endParaRPr lang="zh-CN" altLang="en-US"/>
                    </a:p>
                  </a:txBody>
                  <a:tcPr/>
                </a:tc>
                <a:tc>
                  <a:txBody>
                    <a:bodyPr/>
                    <a:lstStyle/>
                    <a:p>
                      <a:pPr algn="just"/>
                      <a:r>
                        <a:rPr lang="zh-CN" sz="1400" dirty="0">
                          <a:effectLst/>
                          <a:latin typeface="Times New Roman" panose="02020603050405020304" pitchFamily="18" charset="0"/>
                          <a:cs typeface="Times New Roman" panose="02020603050405020304" pitchFamily="18" charset="0"/>
                        </a:rPr>
                        <a:t>第</a:t>
                      </a:r>
                      <a:r>
                        <a:rPr lang="en-US" altLang="zh-CN" sz="1400" dirty="0">
                          <a:effectLst/>
                          <a:latin typeface="Times New Roman" panose="02020603050405020304" pitchFamily="18" charset="0"/>
                          <a:cs typeface="Times New Roman" panose="02020603050405020304" pitchFamily="18" charset="0"/>
                        </a:rPr>
                        <a:t>7</a:t>
                      </a:r>
                      <a:r>
                        <a:rPr lang="zh-CN" sz="1400" dirty="0">
                          <a:effectLst/>
                          <a:latin typeface="Times New Roman" panose="02020603050405020304" pitchFamily="18" charset="0"/>
                          <a:cs typeface="Times New Roman" panose="02020603050405020304" pitchFamily="18" charset="0"/>
                        </a:rPr>
                        <a:t>次测量</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a:txBody>
                    <a:bodyPr/>
                    <a:lstStyle/>
                    <a:p>
                      <a:pPr algn="ctr"/>
                      <a:r>
                        <a:rPr lang="en-US" sz="1400" dirty="0">
                          <a:effectLst/>
                          <a:latin typeface="Times New Roman" panose="02020603050405020304" pitchFamily="18" charset="0"/>
                          <a:cs typeface="Times New Roman" panose="02020603050405020304" pitchFamily="18" charset="0"/>
                        </a:rPr>
                        <a:t>0.54</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1625" marR="21625" marT="0" marB="0" anchor="ctr"/>
                </a:tc>
                <a:tc vMerge="1">
                  <a:txBody>
                    <a:bodyPr/>
                    <a:lstStyle/>
                    <a:p>
                      <a:endParaRPr lang="zh-CN" altLang="en-US"/>
                    </a:p>
                  </a:txBody>
                  <a:tcPr/>
                </a:tc>
                <a:extLst>
                  <a:ext uri="{0D108BD9-81ED-4DB2-BD59-A6C34878D82A}">
                    <a16:rowId xmlns:a16="http://schemas.microsoft.com/office/drawing/2014/main" val="397189851"/>
                  </a:ext>
                </a:extLst>
              </a:tr>
            </a:tbl>
          </a:graphicData>
        </a:graphic>
      </p:graphicFrame>
      <p:sp>
        <p:nvSpPr>
          <p:cNvPr id="5" name="文本框 4">
            <a:extLst>
              <a:ext uri="{FF2B5EF4-FFF2-40B4-BE49-F238E27FC236}">
                <a16:creationId xmlns:a16="http://schemas.microsoft.com/office/drawing/2014/main" id="{81156844-67B1-4E04-98CE-AE4E2459787B}"/>
              </a:ext>
            </a:extLst>
          </p:cNvPr>
          <p:cNvSpPr txBox="1"/>
          <p:nvPr/>
        </p:nvSpPr>
        <p:spPr>
          <a:xfrm>
            <a:off x="397136" y="1257143"/>
            <a:ext cx="8410687"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基于</a:t>
            </a:r>
            <a:r>
              <a:rPr lang="en-US" altLang="zh-CN" sz="2400" dirty="0">
                <a:latin typeface="黑体" panose="02010609060101010101" pitchFamily="49" charset="-122"/>
                <a:ea typeface="黑体" panose="02010609060101010101" pitchFamily="49" charset="-122"/>
              </a:rPr>
              <a:t>413</a:t>
            </a:r>
            <a:r>
              <a:rPr lang="zh-CN" altLang="en-US"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215</a:t>
            </a:r>
            <a:r>
              <a:rPr lang="zh-CN" altLang="en-US" sz="2400" dirty="0">
                <a:latin typeface="黑体" panose="02010609060101010101" pitchFamily="49" charset="-122"/>
                <a:ea typeface="黑体" panose="02010609060101010101" pitchFamily="49" charset="-122"/>
              </a:rPr>
              <a:t>采区底板电阻率计算了岩层稳定性系数，结果与现场监测的瓦斯浓度规律一致。</a:t>
            </a:r>
          </a:p>
        </p:txBody>
      </p:sp>
      <p:sp>
        <p:nvSpPr>
          <p:cNvPr id="6" name="矩形 47">
            <a:extLst>
              <a:ext uri="{FF2B5EF4-FFF2-40B4-BE49-F238E27FC236}">
                <a16:creationId xmlns:a16="http://schemas.microsoft.com/office/drawing/2014/main" id="{4504B299-4CAA-498C-8464-AC4EA726AC68}"/>
              </a:ext>
            </a:extLst>
          </p:cNvPr>
          <p:cNvSpPr>
            <a:spLocks noChangeArrowheads="1"/>
          </p:cNvSpPr>
          <p:nvPr/>
        </p:nvSpPr>
        <p:spPr bwMode="auto">
          <a:xfrm>
            <a:off x="212399" y="332105"/>
            <a:ext cx="5250851"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3.4 </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岩层稳定性定量评价</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5BB0F604-DA53-4D81-8F5E-5E9EEF4FA905}"/>
              </a:ext>
            </a:extLst>
          </p:cNvPr>
          <p:cNvSpPr txBox="1"/>
          <p:nvPr/>
        </p:nvSpPr>
        <p:spPr>
          <a:xfrm>
            <a:off x="5806554" y="6260723"/>
            <a:ext cx="2344412" cy="338554"/>
          </a:xfrm>
          <a:prstGeom prst="rect">
            <a:avLst/>
          </a:prstGeom>
          <a:noFill/>
        </p:spPr>
        <p:txBody>
          <a:bodyPr wrap="square" rtlCol="0">
            <a:spAutoFit/>
          </a:bodyPr>
          <a:lstStyle/>
          <a:p>
            <a:pPr algn="ctr"/>
            <a:r>
              <a:rPr lang="zh-CN" altLang="en-US" sz="1600" dirty="0"/>
              <a:t>巷道瓦斯浓度监测结果</a:t>
            </a:r>
          </a:p>
        </p:txBody>
      </p:sp>
    </p:spTree>
    <p:extLst>
      <p:ext uri="{BB962C8B-B14F-4D97-AF65-F5344CB8AC3E}">
        <p14:creationId xmlns:p14="http://schemas.microsoft.com/office/powerpoint/2010/main" val="404599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3201745-5050-4C6B-9178-83E37F7DD3EB}"/>
              </a:ext>
            </a:extLst>
          </p:cNvPr>
          <p:cNvSpPr>
            <a:spLocks noChangeArrowheads="1"/>
          </p:cNvSpPr>
          <p:nvPr/>
        </p:nvSpPr>
        <p:spPr bwMode="gray">
          <a:xfrm>
            <a:off x="838526" y="2276872"/>
            <a:ext cx="7621906" cy="1440160"/>
          </a:xfrm>
          <a:prstGeom prst="rect">
            <a:avLst/>
          </a:prstGeom>
          <a:solidFill>
            <a:schemeClr val="accent5">
              <a:lumMod val="20000"/>
              <a:lumOff val="80000"/>
            </a:schemeClr>
          </a:solidFill>
          <a:ln w="9525">
            <a:noFill/>
            <a:miter lim="800000"/>
          </a:ln>
        </p:spPr>
        <p:txBody>
          <a:bodyPr wrap="none" anchor="ctr"/>
          <a:lstStyle/>
          <a:p>
            <a:pPr fontAlgn="base">
              <a:spcBef>
                <a:spcPct val="0"/>
              </a:spcBef>
              <a:spcAft>
                <a:spcPct val="0"/>
              </a:spcAft>
            </a:pPr>
            <a:endParaRPr lang="zh-CN" altLang="en-US" sz="2400" dirty="0">
              <a:solidFill>
                <a:srgbClr val="000000"/>
              </a:solidFill>
              <a:latin typeface="Arial" panose="020B0604020202020204" pitchFamily="34" charset="0"/>
              <a:cs typeface="Arial" panose="020B0604020202020204" pitchFamily="34" charset="0"/>
            </a:endParaRPr>
          </a:p>
        </p:txBody>
      </p:sp>
      <p:sp>
        <p:nvSpPr>
          <p:cNvPr id="6" name="Rectangle 6">
            <a:extLst>
              <a:ext uri="{FF2B5EF4-FFF2-40B4-BE49-F238E27FC236}">
                <a16:creationId xmlns:a16="http://schemas.microsoft.com/office/drawing/2014/main" id="{1F3F4B93-7686-4052-997F-5F3149FFC939}"/>
              </a:ext>
            </a:extLst>
          </p:cNvPr>
          <p:cNvSpPr>
            <a:spLocks noChangeArrowheads="1"/>
          </p:cNvSpPr>
          <p:nvPr/>
        </p:nvSpPr>
        <p:spPr bwMode="gray">
          <a:xfrm>
            <a:off x="827584" y="2276872"/>
            <a:ext cx="1494368" cy="1440160"/>
          </a:xfrm>
          <a:prstGeom prst="rect">
            <a:avLst/>
          </a:prstGeom>
          <a:solidFill>
            <a:srgbClr val="004E97"/>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7" name="AutoShape 7">
            <a:extLst>
              <a:ext uri="{FF2B5EF4-FFF2-40B4-BE49-F238E27FC236}">
                <a16:creationId xmlns:a16="http://schemas.microsoft.com/office/drawing/2014/main" id="{7B5C2389-302A-4849-A205-ADDA5B3C912B}"/>
              </a:ext>
            </a:extLst>
          </p:cNvPr>
          <p:cNvSpPr>
            <a:spLocks noChangeArrowheads="1"/>
          </p:cNvSpPr>
          <p:nvPr/>
        </p:nvSpPr>
        <p:spPr bwMode="gray">
          <a:xfrm rot="5400000">
            <a:off x="2100967" y="2890586"/>
            <a:ext cx="671752" cy="207899"/>
          </a:xfrm>
          <a:prstGeom prst="triangle">
            <a:avLst>
              <a:gd name="adj" fmla="val 50000"/>
            </a:avLst>
          </a:prstGeom>
          <a:solidFill>
            <a:schemeClr val="accent5">
              <a:lumMod val="60000"/>
              <a:lumOff val="40000"/>
            </a:schemeClr>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C6269404-74CB-4EC7-B984-FFAFBD92924A}"/>
              </a:ext>
            </a:extLst>
          </p:cNvPr>
          <p:cNvSpPr txBox="1">
            <a:spLocks noChangeArrowheads="1"/>
          </p:cNvSpPr>
          <p:nvPr/>
        </p:nvSpPr>
        <p:spPr>
          <a:xfrm>
            <a:off x="2551734" y="2408259"/>
            <a:ext cx="5359562" cy="1172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n w="0"/>
                <a:solidFill>
                  <a:srgbClr val="004E97"/>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油型气危险性超前预测</a:t>
            </a:r>
          </a:p>
        </p:txBody>
      </p:sp>
      <p:sp>
        <p:nvSpPr>
          <p:cNvPr id="9" name="Rectangle 4">
            <a:extLst>
              <a:ext uri="{FF2B5EF4-FFF2-40B4-BE49-F238E27FC236}">
                <a16:creationId xmlns:a16="http://schemas.microsoft.com/office/drawing/2014/main" id="{45ECEFB7-F433-4108-B731-D82873BBAD20}"/>
              </a:ext>
            </a:extLst>
          </p:cNvPr>
          <p:cNvSpPr txBox="1">
            <a:spLocks noChangeArrowheads="1"/>
          </p:cNvSpPr>
          <p:nvPr/>
        </p:nvSpPr>
        <p:spPr bwMode="auto">
          <a:xfrm>
            <a:off x="1170084" y="2533178"/>
            <a:ext cx="1005791" cy="900112"/>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kern="0" dirty="0">
                <a:ln w="0"/>
                <a:solidFill>
                  <a:schemeClr val="bg1"/>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四</a:t>
            </a:r>
          </a:p>
        </p:txBody>
      </p:sp>
    </p:spTree>
    <p:extLst>
      <p:ext uri="{BB962C8B-B14F-4D97-AF65-F5344CB8AC3E}">
        <p14:creationId xmlns:p14="http://schemas.microsoft.com/office/powerpoint/2010/main" val="4050982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1310BE4-71DA-42A2-A424-88A77C3B5745}"/>
              </a:ext>
            </a:extLst>
          </p:cNvPr>
          <p:cNvSpPr txBox="1"/>
          <p:nvPr/>
        </p:nvSpPr>
        <p:spPr>
          <a:xfrm>
            <a:off x="397136" y="1257143"/>
            <a:ext cx="8410687"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基于电法超前探原理提出了岩层稳定性超前探测方法，建立了岩层稳定性评价的解算算法。</a:t>
            </a:r>
          </a:p>
        </p:txBody>
      </p:sp>
      <p:sp>
        <p:nvSpPr>
          <p:cNvPr id="9" name="矩形 47">
            <a:extLst>
              <a:ext uri="{FF2B5EF4-FFF2-40B4-BE49-F238E27FC236}">
                <a16:creationId xmlns:a16="http://schemas.microsoft.com/office/drawing/2014/main" id="{B40745BD-A584-4E19-B35C-8282260914AA}"/>
              </a:ext>
            </a:extLst>
          </p:cNvPr>
          <p:cNvSpPr>
            <a:spLocks noChangeArrowheads="1"/>
          </p:cNvSpPr>
          <p:nvPr/>
        </p:nvSpPr>
        <p:spPr bwMode="auto">
          <a:xfrm>
            <a:off x="212399" y="332105"/>
            <a:ext cx="5250851"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4.1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电法</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超前探测技术</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grpSp>
        <p:nvGrpSpPr>
          <p:cNvPr id="12" name="组合 11">
            <a:extLst>
              <a:ext uri="{FF2B5EF4-FFF2-40B4-BE49-F238E27FC236}">
                <a16:creationId xmlns:a16="http://schemas.microsoft.com/office/drawing/2014/main" id="{0EDEC5F1-5B6A-4619-862D-0107782F2F01}"/>
              </a:ext>
            </a:extLst>
          </p:cNvPr>
          <p:cNvGrpSpPr/>
          <p:nvPr/>
        </p:nvGrpSpPr>
        <p:grpSpPr>
          <a:xfrm>
            <a:off x="422482" y="2740824"/>
            <a:ext cx="4565882" cy="3308133"/>
            <a:chOff x="5146284" y="3721666"/>
            <a:chExt cx="3870394" cy="2804229"/>
          </a:xfrm>
        </p:grpSpPr>
        <p:pic>
          <p:nvPicPr>
            <p:cNvPr id="7" name="图片 6">
              <a:extLst>
                <a:ext uri="{FF2B5EF4-FFF2-40B4-BE49-F238E27FC236}">
                  <a16:creationId xmlns:a16="http://schemas.microsoft.com/office/drawing/2014/main" id="{8E9A59C7-F4E4-4457-B67D-220DC9CFABF2}"/>
                </a:ext>
              </a:extLst>
            </p:cNvPr>
            <p:cNvPicPr/>
            <p:nvPr/>
          </p:nvPicPr>
          <p:blipFill rotWithShape="1">
            <a:blip r:embed="rId2" cstate="print">
              <a:extLst>
                <a:ext uri="{28A0092B-C50C-407E-A947-70E740481C1C}">
                  <a14:useLocalDpi xmlns:a14="http://schemas.microsoft.com/office/drawing/2010/main" val="0"/>
                </a:ext>
              </a:extLst>
            </a:blip>
            <a:srcRect b="16472"/>
            <a:stretch/>
          </p:blipFill>
          <p:spPr bwMode="auto">
            <a:xfrm>
              <a:off x="5146284" y="3721666"/>
              <a:ext cx="3870394" cy="2804229"/>
            </a:xfrm>
            <a:prstGeom prst="rect">
              <a:avLst/>
            </a:prstGeom>
            <a:noFill/>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25E570BC-9C14-4E8E-92DE-BD9CDBB5D847}"/>
                </a:ext>
              </a:extLst>
            </p:cNvPr>
            <p:cNvSpPr txBox="1"/>
            <p:nvPr/>
          </p:nvSpPr>
          <p:spPr>
            <a:xfrm>
              <a:off x="7560532" y="5262303"/>
              <a:ext cx="1118522" cy="286985"/>
            </a:xfrm>
            <a:prstGeom prst="rect">
              <a:avLst/>
            </a:prstGeom>
            <a:solidFill>
              <a:srgbClr val="D0DCF0"/>
            </a:solidFill>
          </p:spPr>
          <p:txBody>
            <a:bodyPr wrap="square" lIns="0" rIns="0" rtlCol="0">
              <a:spAutoFit/>
            </a:bodyPr>
            <a:lstStyle/>
            <a:p>
              <a:pPr algn="ctr"/>
              <a:r>
                <a:rPr lang="zh-CN" altLang="en-US" sz="1600" dirty="0">
                  <a:solidFill>
                    <a:srgbClr val="C00000"/>
                  </a:solidFill>
                </a:rPr>
                <a:t>探测</a:t>
              </a:r>
              <a:r>
                <a:rPr lang="en-US" altLang="zh-CN" sz="1600" dirty="0">
                  <a:solidFill>
                    <a:srgbClr val="C00000"/>
                  </a:solidFill>
                </a:rPr>
                <a:t>100m</a:t>
              </a:r>
              <a:r>
                <a:rPr lang="zh-CN" altLang="en-US" sz="1600" dirty="0">
                  <a:solidFill>
                    <a:srgbClr val="C00000"/>
                  </a:solidFill>
                </a:rPr>
                <a:t>范围</a:t>
              </a:r>
            </a:p>
          </p:txBody>
        </p:sp>
      </p:grpSp>
      <p:sp>
        <p:nvSpPr>
          <p:cNvPr id="11" name="文本框 10">
            <a:extLst>
              <a:ext uri="{FF2B5EF4-FFF2-40B4-BE49-F238E27FC236}">
                <a16:creationId xmlns:a16="http://schemas.microsoft.com/office/drawing/2014/main" id="{6EF5AFCB-0F54-4136-BF8C-7E0CC96E3553}"/>
              </a:ext>
            </a:extLst>
          </p:cNvPr>
          <p:cNvSpPr txBox="1"/>
          <p:nvPr/>
        </p:nvSpPr>
        <p:spPr>
          <a:xfrm>
            <a:off x="6157199" y="6243302"/>
            <a:ext cx="2664447" cy="338554"/>
          </a:xfrm>
          <a:prstGeom prst="rect">
            <a:avLst/>
          </a:prstGeom>
          <a:noFill/>
        </p:spPr>
        <p:txBody>
          <a:bodyPr wrap="square" rtlCol="0">
            <a:spAutoFit/>
          </a:bodyPr>
          <a:lstStyle/>
          <a:p>
            <a:pPr algn="ctr"/>
            <a:r>
              <a:rPr lang="zh-CN" altLang="en-US" sz="1600" dirty="0"/>
              <a:t>岩层稳定性超前探计算流程</a:t>
            </a:r>
          </a:p>
        </p:txBody>
      </p:sp>
      <p:pic>
        <p:nvPicPr>
          <p:cNvPr id="13" name="图片 12">
            <a:extLst>
              <a:ext uri="{FF2B5EF4-FFF2-40B4-BE49-F238E27FC236}">
                <a16:creationId xmlns:a16="http://schemas.microsoft.com/office/drawing/2014/main" id="{C9C51953-2E34-4A79-86D0-A1C34EB5461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3770" y="2740824"/>
            <a:ext cx="2997842" cy="3365976"/>
          </a:xfrm>
          <a:prstGeom prst="rect">
            <a:avLst/>
          </a:prstGeom>
          <a:noFill/>
          <a:ln>
            <a:noFill/>
          </a:ln>
        </p:spPr>
      </p:pic>
      <p:sp>
        <p:nvSpPr>
          <p:cNvPr id="14" name="文本框 13">
            <a:extLst>
              <a:ext uri="{FF2B5EF4-FFF2-40B4-BE49-F238E27FC236}">
                <a16:creationId xmlns:a16="http://schemas.microsoft.com/office/drawing/2014/main" id="{B3782EE5-6E93-44B3-8904-CEBC0F0771A9}"/>
              </a:ext>
            </a:extLst>
          </p:cNvPr>
          <p:cNvSpPr txBox="1"/>
          <p:nvPr/>
        </p:nvSpPr>
        <p:spPr>
          <a:xfrm>
            <a:off x="1374476" y="6243302"/>
            <a:ext cx="2344412" cy="338554"/>
          </a:xfrm>
          <a:prstGeom prst="rect">
            <a:avLst/>
          </a:prstGeom>
          <a:noFill/>
        </p:spPr>
        <p:txBody>
          <a:bodyPr wrap="square" rtlCol="0">
            <a:spAutoFit/>
          </a:bodyPr>
          <a:lstStyle/>
          <a:p>
            <a:pPr algn="ctr"/>
            <a:r>
              <a:rPr lang="zh-CN" altLang="en-US" sz="1600" dirty="0"/>
              <a:t>偏移叠加计算示意图</a:t>
            </a:r>
          </a:p>
        </p:txBody>
      </p:sp>
      <p:cxnSp>
        <p:nvCxnSpPr>
          <p:cNvPr id="4" name="直接箭头连接符 3">
            <a:extLst>
              <a:ext uri="{FF2B5EF4-FFF2-40B4-BE49-F238E27FC236}">
                <a16:creationId xmlns:a16="http://schemas.microsoft.com/office/drawing/2014/main" id="{B72D6990-64A2-4AD4-B084-DC1FB9CBF2DB}"/>
              </a:ext>
            </a:extLst>
          </p:cNvPr>
          <p:cNvCxnSpPr/>
          <p:nvPr/>
        </p:nvCxnSpPr>
        <p:spPr>
          <a:xfrm>
            <a:off x="3402106" y="4558305"/>
            <a:ext cx="116989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765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1310BE4-71DA-42A2-A424-88A77C3B5745}"/>
              </a:ext>
            </a:extLst>
          </p:cNvPr>
          <p:cNvSpPr txBox="1"/>
          <p:nvPr/>
        </p:nvSpPr>
        <p:spPr>
          <a:xfrm>
            <a:off x="397136" y="1257143"/>
            <a:ext cx="8410687"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探测了巷道前方底板岩层电阻率分布，分析了岩体稳定性分布规律。</a:t>
            </a:r>
          </a:p>
        </p:txBody>
      </p:sp>
      <p:sp>
        <p:nvSpPr>
          <p:cNvPr id="9" name="矩形 47">
            <a:extLst>
              <a:ext uri="{FF2B5EF4-FFF2-40B4-BE49-F238E27FC236}">
                <a16:creationId xmlns:a16="http://schemas.microsoft.com/office/drawing/2014/main" id="{B40745BD-A584-4E19-B35C-8282260914AA}"/>
              </a:ext>
            </a:extLst>
          </p:cNvPr>
          <p:cNvSpPr>
            <a:spLocks noChangeArrowheads="1"/>
          </p:cNvSpPr>
          <p:nvPr/>
        </p:nvSpPr>
        <p:spPr bwMode="auto">
          <a:xfrm>
            <a:off x="212399" y="332105"/>
            <a:ext cx="5250851"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4.1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电法</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超前探测技术</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pic>
        <p:nvPicPr>
          <p:cNvPr id="10" name="图片 9">
            <a:extLst>
              <a:ext uri="{FF2B5EF4-FFF2-40B4-BE49-F238E27FC236}">
                <a16:creationId xmlns:a16="http://schemas.microsoft.com/office/drawing/2014/main" id="{D46CAA2F-9263-4895-B286-8C0E07CFBE1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0769" y="2717965"/>
            <a:ext cx="4657090" cy="1466850"/>
          </a:xfrm>
          <a:prstGeom prst="rect">
            <a:avLst/>
          </a:prstGeom>
          <a:noFill/>
          <a:ln>
            <a:noFill/>
          </a:ln>
        </p:spPr>
      </p:pic>
      <p:sp>
        <p:nvSpPr>
          <p:cNvPr id="11" name="文本框 10">
            <a:extLst>
              <a:ext uri="{FF2B5EF4-FFF2-40B4-BE49-F238E27FC236}">
                <a16:creationId xmlns:a16="http://schemas.microsoft.com/office/drawing/2014/main" id="{BC4AFE9C-EB22-4BAE-A2A7-C859CF30C4A8}"/>
              </a:ext>
            </a:extLst>
          </p:cNvPr>
          <p:cNvSpPr txBox="1"/>
          <p:nvPr/>
        </p:nvSpPr>
        <p:spPr>
          <a:xfrm>
            <a:off x="1552858" y="4122674"/>
            <a:ext cx="2344412" cy="338554"/>
          </a:xfrm>
          <a:prstGeom prst="rect">
            <a:avLst/>
          </a:prstGeom>
          <a:noFill/>
        </p:spPr>
        <p:txBody>
          <a:bodyPr wrap="square" rtlCol="0">
            <a:spAutoFit/>
          </a:bodyPr>
          <a:lstStyle/>
          <a:p>
            <a:pPr algn="ctr"/>
            <a:r>
              <a:rPr lang="zh-CN" altLang="en-US" sz="1600" dirty="0"/>
              <a:t>巷道内测量电极布置</a:t>
            </a:r>
          </a:p>
        </p:txBody>
      </p:sp>
      <p:sp>
        <p:nvSpPr>
          <p:cNvPr id="12" name="文本框 11">
            <a:extLst>
              <a:ext uri="{FF2B5EF4-FFF2-40B4-BE49-F238E27FC236}">
                <a16:creationId xmlns:a16="http://schemas.microsoft.com/office/drawing/2014/main" id="{D42586E3-F1B0-42A0-A74F-945AD6E62852}"/>
              </a:ext>
            </a:extLst>
          </p:cNvPr>
          <p:cNvSpPr txBox="1"/>
          <p:nvPr/>
        </p:nvSpPr>
        <p:spPr>
          <a:xfrm>
            <a:off x="5379062" y="4122674"/>
            <a:ext cx="2885261" cy="338554"/>
          </a:xfrm>
          <a:prstGeom prst="rect">
            <a:avLst/>
          </a:prstGeom>
          <a:noFill/>
        </p:spPr>
        <p:txBody>
          <a:bodyPr wrap="square" rtlCol="0">
            <a:spAutoFit/>
          </a:bodyPr>
          <a:lstStyle/>
          <a:p>
            <a:pPr algn="ctr"/>
            <a:r>
              <a:rPr lang="zh-CN" altLang="en-US" sz="1600" dirty="0"/>
              <a:t>前方电阻率超前探测结果</a:t>
            </a:r>
          </a:p>
        </p:txBody>
      </p:sp>
      <p:pic>
        <p:nvPicPr>
          <p:cNvPr id="4" name="图片 3">
            <a:extLst>
              <a:ext uri="{FF2B5EF4-FFF2-40B4-BE49-F238E27FC236}">
                <a16:creationId xmlns:a16="http://schemas.microsoft.com/office/drawing/2014/main" id="{49B9D028-4A0B-4FFF-A871-67CF8D6BA3E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40" y="2533974"/>
            <a:ext cx="4565650" cy="1580515"/>
          </a:xfrm>
          <a:prstGeom prst="rect">
            <a:avLst/>
          </a:prstGeom>
          <a:solidFill>
            <a:schemeClr val="bg1"/>
          </a:solidFill>
          <a:ln>
            <a:noFill/>
          </a:ln>
        </p:spPr>
      </p:pic>
      <p:pic>
        <p:nvPicPr>
          <p:cNvPr id="13" name="图片 12">
            <a:extLst>
              <a:ext uri="{FF2B5EF4-FFF2-40B4-BE49-F238E27FC236}">
                <a16:creationId xmlns:a16="http://schemas.microsoft.com/office/drawing/2014/main" id="{D6273CD3-CA28-439E-B4F4-C14375EBECB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00862" y="4487092"/>
            <a:ext cx="3926877" cy="1826625"/>
          </a:xfrm>
          <a:prstGeom prst="rect">
            <a:avLst/>
          </a:prstGeom>
          <a:noFill/>
          <a:ln>
            <a:noFill/>
          </a:ln>
        </p:spPr>
      </p:pic>
      <p:sp>
        <p:nvSpPr>
          <p:cNvPr id="14" name="文本框 13">
            <a:extLst>
              <a:ext uri="{FF2B5EF4-FFF2-40B4-BE49-F238E27FC236}">
                <a16:creationId xmlns:a16="http://schemas.microsoft.com/office/drawing/2014/main" id="{1D5FB2E4-84B9-4A73-9C4D-AD432F33D3CC}"/>
              </a:ext>
            </a:extLst>
          </p:cNvPr>
          <p:cNvSpPr txBox="1"/>
          <p:nvPr/>
        </p:nvSpPr>
        <p:spPr>
          <a:xfrm>
            <a:off x="5744823" y="6277440"/>
            <a:ext cx="2344412" cy="338554"/>
          </a:xfrm>
          <a:prstGeom prst="rect">
            <a:avLst/>
          </a:prstGeom>
          <a:noFill/>
        </p:spPr>
        <p:txBody>
          <a:bodyPr wrap="square" rtlCol="0">
            <a:spAutoFit/>
          </a:bodyPr>
          <a:lstStyle/>
          <a:p>
            <a:pPr algn="ctr"/>
            <a:r>
              <a:rPr lang="zh-CN" altLang="en-US" sz="1600" dirty="0"/>
              <a:t>巷道内测量电极布置</a:t>
            </a:r>
          </a:p>
        </p:txBody>
      </p:sp>
      <p:sp>
        <p:nvSpPr>
          <p:cNvPr id="15" name="文本框 14">
            <a:extLst>
              <a:ext uri="{FF2B5EF4-FFF2-40B4-BE49-F238E27FC236}">
                <a16:creationId xmlns:a16="http://schemas.microsoft.com/office/drawing/2014/main" id="{7A9A60A5-00B3-45BD-9886-055C11023AC7}"/>
              </a:ext>
            </a:extLst>
          </p:cNvPr>
          <p:cNvSpPr txBox="1"/>
          <p:nvPr/>
        </p:nvSpPr>
        <p:spPr>
          <a:xfrm>
            <a:off x="397136" y="4677273"/>
            <a:ext cx="3875183" cy="1787868"/>
          </a:xfrm>
          <a:prstGeom prst="rect">
            <a:avLst/>
          </a:prstGeom>
          <a:solidFill>
            <a:schemeClr val="accent4">
              <a:lumMod val="20000"/>
              <a:lumOff val="80000"/>
              <a:alpha val="45000"/>
            </a:schemeClr>
          </a:solidFill>
          <a:ln w="15875">
            <a:solidFill>
              <a:schemeClr val="tx1"/>
            </a:solidFill>
          </a:ln>
        </p:spPr>
        <p:txBody>
          <a:bodyPr wrap="square" anchor="ctr" anchorCtr="0">
            <a:noAutofit/>
          </a:bodyPr>
          <a:lstStyle/>
          <a:p>
            <a:pPr marL="285750" indent="-285750">
              <a:lnSpc>
                <a:spcPct val="150000"/>
              </a:lnSpc>
              <a:buFont typeface="Wingdings" panose="05000000000000000000" pitchFamily="2" charset="2"/>
              <a:buChar char="ü"/>
            </a:pPr>
            <a:r>
              <a:rPr lang="zh-CN" altLang="en-US" sz="2400" dirty="0">
                <a:latin typeface="华文楷体" panose="02010600040101010101" pitchFamily="2" charset="-122"/>
                <a:ea typeface="华文楷体" panose="02010600040101010101" pitchFamily="2" charset="-122"/>
              </a:rPr>
              <a:t>超前</a:t>
            </a:r>
            <a:r>
              <a:rPr lang="en-US" altLang="zh-CN" sz="2400" dirty="0">
                <a:latin typeface="华文楷体" panose="02010600040101010101" pitchFamily="2" charset="-122"/>
                <a:ea typeface="华文楷体" panose="02010600040101010101" pitchFamily="2" charset="-122"/>
              </a:rPr>
              <a:t>100m</a:t>
            </a:r>
            <a:r>
              <a:rPr lang="zh-CN" altLang="en-US" sz="2400" dirty="0">
                <a:latin typeface="华文楷体" panose="02010600040101010101" pitchFamily="2" charset="-122"/>
                <a:ea typeface="华文楷体" panose="02010600040101010101" pitchFamily="2" charset="-122"/>
              </a:rPr>
              <a:t>，深度</a:t>
            </a:r>
            <a:r>
              <a:rPr lang="en-US" altLang="zh-CN" sz="2400" dirty="0">
                <a:latin typeface="华文楷体" panose="02010600040101010101" pitchFamily="2" charset="-122"/>
                <a:ea typeface="华文楷体" panose="02010600040101010101" pitchFamily="2" charset="-122"/>
              </a:rPr>
              <a:t>20m</a:t>
            </a:r>
            <a:r>
              <a:rPr lang="zh-CN" altLang="en-US" sz="2400" dirty="0">
                <a:latin typeface="华文楷体" panose="02010600040101010101" pitchFamily="2" charset="-122"/>
                <a:ea typeface="华文楷体" panose="02010600040101010101" pitchFamily="2" charset="-122"/>
              </a:rPr>
              <a:t>。</a:t>
            </a:r>
            <a:endParaRPr lang="en-US" altLang="zh-CN" sz="2400"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pPr>
            <a:r>
              <a:rPr lang="zh-CN" altLang="en-US" sz="2400" dirty="0">
                <a:latin typeface="华文楷体" panose="02010600040101010101" pitchFamily="2" charset="-122"/>
                <a:ea typeface="华文楷体" panose="02010600040101010101" pitchFamily="2" charset="-122"/>
              </a:rPr>
              <a:t>油型气层位和距离</a:t>
            </a:r>
            <a:endParaRPr lang="en-US" altLang="zh-CN" sz="2400"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ü"/>
            </a:pPr>
            <a:r>
              <a:rPr lang="zh-CN" altLang="en-US" sz="2400" dirty="0">
                <a:latin typeface="华文楷体" panose="02010600040101010101" pitchFamily="2" charset="-122"/>
                <a:ea typeface="华文楷体" panose="02010600040101010101" pitchFamily="2" charset="-122"/>
              </a:rPr>
              <a:t>电阻率的波动及异常。</a:t>
            </a:r>
          </a:p>
        </p:txBody>
      </p:sp>
    </p:spTree>
    <p:extLst>
      <p:ext uri="{BB962C8B-B14F-4D97-AF65-F5344CB8AC3E}">
        <p14:creationId xmlns:p14="http://schemas.microsoft.com/office/powerpoint/2010/main" val="1465955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1310BE4-71DA-42A2-A424-88A77C3B5745}"/>
              </a:ext>
            </a:extLst>
          </p:cNvPr>
          <p:cNvSpPr txBox="1"/>
          <p:nvPr/>
        </p:nvSpPr>
        <p:spPr>
          <a:xfrm>
            <a:off x="397136" y="1257143"/>
            <a:ext cx="8410687"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建立了深度学习的油型气涌出量学习模型，提出了基于</a:t>
            </a:r>
            <a:r>
              <a:rPr lang="en-US" altLang="zh-CN" sz="2400" dirty="0">
                <a:latin typeface="黑体" panose="02010609060101010101" pitchFamily="49" charset="-122"/>
                <a:ea typeface="黑体" panose="02010609060101010101" pitchFamily="49" charset="-122"/>
              </a:rPr>
              <a:t>GA-BP</a:t>
            </a:r>
            <a:r>
              <a:rPr lang="zh-CN" altLang="en-US" sz="2400" dirty="0">
                <a:latin typeface="黑体" panose="02010609060101010101" pitchFamily="49" charset="-122"/>
                <a:ea typeface="黑体" panose="02010609060101010101" pitchFamily="49" charset="-122"/>
              </a:rPr>
              <a:t>算法的油型气涌出量定量预测方法。</a:t>
            </a:r>
          </a:p>
        </p:txBody>
      </p:sp>
      <p:sp>
        <p:nvSpPr>
          <p:cNvPr id="9" name="矩形 47">
            <a:extLst>
              <a:ext uri="{FF2B5EF4-FFF2-40B4-BE49-F238E27FC236}">
                <a16:creationId xmlns:a16="http://schemas.microsoft.com/office/drawing/2014/main" id="{B40745BD-A584-4E19-B35C-8282260914AA}"/>
              </a:ext>
            </a:extLst>
          </p:cNvPr>
          <p:cNvSpPr>
            <a:spLocks noChangeArrowheads="1"/>
          </p:cNvSpPr>
          <p:nvPr/>
        </p:nvSpPr>
        <p:spPr bwMode="auto">
          <a:xfrm>
            <a:off x="212399" y="332105"/>
            <a:ext cx="6593515"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4.2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油型气涌出量精准预测</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技术</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14" name="文本框 13">
            <a:extLst>
              <a:ext uri="{FF2B5EF4-FFF2-40B4-BE49-F238E27FC236}">
                <a16:creationId xmlns:a16="http://schemas.microsoft.com/office/drawing/2014/main" id="{1D5FB2E4-84B9-4A73-9C4D-AD432F33D3CC}"/>
              </a:ext>
            </a:extLst>
          </p:cNvPr>
          <p:cNvSpPr txBox="1"/>
          <p:nvPr/>
        </p:nvSpPr>
        <p:spPr>
          <a:xfrm>
            <a:off x="5565416" y="6356618"/>
            <a:ext cx="2344412" cy="338554"/>
          </a:xfrm>
          <a:prstGeom prst="rect">
            <a:avLst/>
          </a:prstGeom>
          <a:noFill/>
        </p:spPr>
        <p:txBody>
          <a:bodyPr wrap="square" rtlCol="0">
            <a:spAutoFit/>
          </a:bodyPr>
          <a:lstStyle/>
          <a:p>
            <a:pPr algn="ctr"/>
            <a:r>
              <a:rPr lang="en-US" altLang="zh-CN" sz="1600" dirty="0"/>
              <a:t>GA-BP</a:t>
            </a:r>
            <a:r>
              <a:rPr lang="zh-CN" altLang="en-US" sz="1600" dirty="0"/>
              <a:t>网络算法流程图</a:t>
            </a:r>
          </a:p>
        </p:txBody>
      </p:sp>
      <p:sp>
        <p:nvSpPr>
          <p:cNvPr id="3" name="Rectangle 2">
            <a:extLst>
              <a:ext uri="{FF2B5EF4-FFF2-40B4-BE49-F238E27FC236}">
                <a16:creationId xmlns:a16="http://schemas.microsoft.com/office/drawing/2014/main" id="{F4797B8F-78FC-4432-B4C6-642B48620B34}"/>
              </a:ext>
            </a:extLst>
          </p:cNvPr>
          <p:cNvSpPr>
            <a:spLocks noChangeArrowheads="1"/>
          </p:cNvSpPr>
          <p:nvPr/>
        </p:nvSpPr>
        <p:spPr bwMode="auto">
          <a:xfrm>
            <a:off x="4756208" y="694481"/>
            <a:ext cx="503262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93A4AE90-41A2-4AD7-AD10-4788ABC30F65}"/>
              </a:ext>
            </a:extLst>
          </p:cNvPr>
          <p:cNvGraphicFramePr>
            <a:graphicFrameLocks noChangeAspect="1"/>
          </p:cNvGraphicFramePr>
          <p:nvPr>
            <p:extLst>
              <p:ext uri="{D42A27DB-BD31-4B8C-83A1-F6EECF244321}">
                <p14:modId xmlns:p14="http://schemas.microsoft.com/office/powerpoint/2010/main" val="2564772169"/>
              </p:ext>
            </p:extLst>
          </p:nvPr>
        </p:nvGraphicFramePr>
        <p:xfrm>
          <a:off x="4780590" y="2593407"/>
          <a:ext cx="3693310" cy="3524216"/>
        </p:xfrm>
        <a:graphic>
          <a:graphicData uri="http://schemas.openxmlformats.org/presentationml/2006/ole">
            <mc:AlternateContent xmlns:mc="http://schemas.openxmlformats.org/markup-compatibility/2006">
              <mc:Choice xmlns:v="urn:schemas-microsoft-com:vml" Requires="v">
                <p:oleObj spid="_x0000_s4168" name="Visio" r:id="rId3" imgW="6257827" imgH="5972077" progId="Visio.Drawing.15">
                  <p:embed/>
                </p:oleObj>
              </mc:Choice>
              <mc:Fallback>
                <p:oleObj name="Visio" r:id="rId3" imgW="6257827" imgH="5972077"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0590" y="2593407"/>
                        <a:ext cx="3693310" cy="3524216"/>
                      </a:xfrm>
                      <a:prstGeom prst="rect">
                        <a:avLst/>
                      </a:prstGeom>
                      <a:noFill/>
                    </p:spPr>
                  </p:pic>
                </p:oleObj>
              </mc:Fallback>
            </mc:AlternateContent>
          </a:graphicData>
        </a:graphic>
      </p:graphicFrame>
      <p:sp>
        <p:nvSpPr>
          <p:cNvPr id="16" name="文本框 15">
            <a:extLst>
              <a:ext uri="{FF2B5EF4-FFF2-40B4-BE49-F238E27FC236}">
                <a16:creationId xmlns:a16="http://schemas.microsoft.com/office/drawing/2014/main" id="{75067F6C-9004-4DE5-A275-5D606BF54C0A}"/>
              </a:ext>
            </a:extLst>
          </p:cNvPr>
          <p:cNvSpPr txBox="1"/>
          <p:nvPr/>
        </p:nvSpPr>
        <p:spPr>
          <a:xfrm>
            <a:off x="1124213" y="6356618"/>
            <a:ext cx="2344412" cy="338554"/>
          </a:xfrm>
          <a:prstGeom prst="rect">
            <a:avLst/>
          </a:prstGeom>
          <a:noFill/>
        </p:spPr>
        <p:txBody>
          <a:bodyPr wrap="square" rtlCol="0">
            <a:spAutoFit/>
          </a:bodyPr>
          <a:lstStyle/>
          <a:p>
            <a:pPr algn="ctr"/>
            <a:r>
              <a:rPr lang="zh-CN" altLang="en-US" sz="1600" dirty="0"/>
              <a:t>油型气涌出量预测原理</a:t>
            </a:r>
          </a:p>
        </p:txBody>
      </p:sp>
      <p:pic>
        <p:nvPicPr>
          <p:cNvPr id="7" name="图片 6">
            <a:extLst>
              <a:ext uri="{FF2B5EF4-FFF2-40B4-BE49-F238E27FC236}">
                <a16:creationId xmlns:a16="http://schemas.microsoft.com/office/drawing/2014/main" id="{40EB8A43-DE59-406E-8233-0A179BC383ED}"/>
              </a:ext>
            </a:extLst>
          </p:cNvPr>
          <p:cNvPicPr>
            <a:picLocks noChangeAspect="1"/>
          </p:cNvPicPr>
          <p:nvPr/>
        </p:nvPicPr>
        <p:blipFill>
          <a:blip r:embed="rId5"/>
          <a:stretch>
            <a:fillRect/>
          </a:stretch>
        </p:blipFill>
        <p:spPr>
          <a:xfrm>
            <a:off x="327688" y="3089465"/>
            <a:ext cx="4114906" cy="3076942"/>
          </a:xfrm>
          <a:prstGeom prst="rect">
            <a:avLst/>
          </a:prstGeom>
        </p:spPr>
      </p:pic>
    </p:spTree>
    <p:extLst>
      <p:ext uri="{BB962C8B-B14F-4D97-AF65-F5344CB8AC3E}">
        <p14:creationId xmlns:p14="http://schemas.microsoft.com/office/powerpoint/2010/main" val="1756039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587CFA19-0D1B-4D4C-97E6-FA1486C1D6C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86420" y="3223549"/>
            <a:ext cx="4190739" cy="2553345"/>
          </a:xfrm>
          <a:prstGeom prst="rect">
            <a:avLst/>
          </a:prstGeom>
          <a:noFill/>
          <a:ln>
            <a:noFill/>
          </a:ln>
        </p:spPr>
      </p:pic>
      <p:sp>
        <p:nvSpPr>
          <p:cNvPr id="15" name="文本框 14">
            <a:extLst>
              <a:ext uri="{FF2B5EF4-FFF2-40B4-BE49-F238E27FC236}">
                <a16:creationId xmlns:a16="http://schemas.microsoft.com/office/drawing/2014/main" id="{CEBE1A58-16FF-40F8-9DD7-3F79C42AFF97}"/>
              </a:ext>
            </a:extLst>
          </p:cNvPr>
          <p:cNvSpPr txBox="1"/>
          <p:nvPr/>
        </p:nvSpPr>
        <p:spPr>
          <a:xfrm>
            <a:off x="397136" y="1257143"/>
            <a:ext cx="8410687"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对比验证了本模型的准确性，具有收敛快，精度高优点。</a:t>
            </a:r>
            <a:endParaRPr lang="en-US" altLang="zh-CN" sz="2400" dirty="0">
              <a:latin typeface="黑体" panose="02010609060101010101" pitchFamily="49" charset="-122"/>
              <a:ea typeface="黑体" panose="02010609060101010101" pitchFamily="49" charset="-122"/>
            </a:endParaRPr>
          </a:p>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预测结果与真实值误差小于</a:t>
            </a:r>
            <a:r>
              <a:rPr lang="en-US" altLang="zh-CN" sz="2400" dirty="0">
                <a:latin typeface="黑体" panose="02010609060101010101" pitchFamily="49" charset="-122"/>
                <a:ea typeface="黑体" panose="02010609060101010101" pitchFamily="49" charset="-122"/>
              </a:rPr>
              <a:t>10%</a:t>
            </a:r>
            <a:r>
              <a:rPr lang="zh-CN" altLang="en-US" sz="2400" dirty="0">
                <a:latin typeface="黑体" panose="02010609060101010101" pitchFamily="49" charset="-122"/>
                <a:ea typeface="黑体" panose="02010609060101010101" pitchFamily="49" charset="-122"/>
              </a:rPr>
              <a:t>。</a:t>
            </a:r>
          </a:p>
        </p:txBody>
      </p:sp>
      <p:sp>
        <p:nvSpPr>
          <p:cNvPr id="16" name="矩形 47">
            <a:extLst>
              <a:ext uri="{FF2B5EF4-FFF2-40B4-BE49-F238E27FC236}">
                <a16:creationId xmlns:a16="http://schemas.microsoft.com/office/drawing/2014/main" id="{E9088E84-2F54-47C6-B65C-6B8A0848EC2D}"/>
              </a:ext>
            </a:extLst>
          </p:cNvPr>
          <p:cNvSpPr>
            <a:spLocks noChangeArrowheads="1"/>
          </p:cNvSpPr>
          <p:nvPr/>
        </p:nvSpPr>
        <p:spPr bwMode="auto">
          <a:xfrm>
            <a:off x="212399" y="332105"/>
            <a:ext cx="6593515"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4.2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油型气涌出量精准预测</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技术</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pic>
        <p:nvPicPr>
          <p:cNvPr id="18" name="图片 17">
            <a:extLst>
              <a:ext uri="{FF2B5EF4-FFF2-40B4-BE49-F238E27FC236}">
                <a16:creationId xmlns:a16="http://schemas.microsoft.com/office/drawing/2014/main" id="{DCB5B903-5EC7-4E61-9B48-F47C59A54553}"/>
              </a:ext>
            </a:extLst>
          </p:cNvPr>
          <p:cNvPicPr>
            <a:picLocks noChangeAspect="1"/>
          </p:cNvPicPr>
          <p:nvPr/>
        </p:nvPicPr>
        <p:blipFill rotWithShape="1">
          <a:blip r:embed="rId3"/>
          <a:srcRect l="8643" t="20964" r="4758" b="6333"/>
          <a:stretch/>
        </p:blipFill>
        <p:spPr>
          <a:xfrm>
            <a:off x="266841" y="2963120"/>
            <a:ext cx="4340615" cy="2781736"/>
          </a:xfrm>
          <a:prstGeom prst="rect">
            <a:avLst/>
          </a:prstGeom>
        </p:spPr>
      </p:pic>
      <p:sp>
        <p:nvSpPr>
          <p:cNvPr id="19" name="文本框 18">
            <a:extLst>
              <a:ext uri="{FF2B5EF4-FFF2-40B4-BE49-F238E27FC236}">
                <a16:creationId xmlns:a16="http://schemas.microsoft.com/office/drawing/2014/main" id="{18AB966C-DD51-421A-AEA9-5C6FB3B70A78}"/>
              </a:ext>
            </a:extLst>
          </p:cNvPr>
          <p:cNvSpPr txBox="1"/>
          <p:nvPr/>
        </p:nvSpPr>
        <p:spPr>
          <a:xfrm>
            <a:off x="5820059" y="5870482"/>
            <a:ext cx="2344412" cy="338554"/>
          </a:xfrm>
          <a:prstGeom prst="rect">
            <a:avLst/>
          </a:prstGeom>
          <a:noFill/>
        </p:spPr>
        <p:txBody>
          <a:bodyPr wrap="square" rtlCol="0">
            <a:spAutoFit/>
          </a:bodyPr>
          <a:lstStyle/>
          <a:p>
            <a:pPr algn="ctr"/>
            <a:r>
              <a:rPr lang="zh-CN" altLang="en-US" sz="1600" dirty="0"/>
              <a:t>模型收敛速度对比</a:t>
            </a:r>
          </a:p>
        </p:txBody>
      </p:sp>
      <p:sp>
        <p:nvSpPr>
          <p:cNvPr id="20" name="文本框 19">
            <a:extLst>
              <a:ext uri="{FF2B5EF4-FFF2-40B4-BE49-F238E27FC236}">
                <a16:creationId xmlns:a16="http://schemas.microsoft.com/office/drawing/2014/main" id="{28659462-5617-4A72-A012-DE698C37F358}"/>
              </a:ext>
            </a:extLst>
          </p:cNvPr>
          <p:cNvSpPr txBox="1"/>
          <p:nvPr/>
        </p:nvSpPr>
        <p:spPr>
          <a:xfrm>
            <a:off x="1378856" y="5870482"/>
            <a:ext cx="2344412" cy="338554"/>
          </a:xfrm>
          <a:prstGeom prst="rect">
            <a:avLst/>
          </a:prstGeom>
          <a:noFill/>
        </p:spPr>
        <p:txBody>
          <a:bodyPr wrap="square" rtlCol="0">
            <a:spAutoFit/>
          </a:bodyPr>
          <a:lstStyle/>
          <a:p>
            <a:pPr algn="ctr"/>
            <a:r>
              <a:rPr lang="zh-CN" altLang="en-US" sz="1600" dirty="0"/>
              <a:t>模型预测与真实值对比</a:t>
            </a:r>
          </a:p>
        </p:txBody>
      </p:sp>
    </p:spTree>
    <p:extLst>
      <p:ext uri="{BB962C8B-B14F-4D97-AF65-F5344CB8AC3E}">
        <p14:creationId xmlns:p14="http://schemas.microsoft.com/office/powerpoint/2010/main" val="2391265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43001E1-F682-4C3A-BBD0-54838D24FE86}"/>
              </a:ext>
            </a:extLst>
          </p:cNvPr>
          <p:cNvPicPr>
            <a:picLocks noChangeAspect="1"/>
          </p:cNvPicPr>
          <p:nvPr/>
        </p:nvPicPr>
        <p:blipFill>
          <a:blip r:embed="rId2"/>
          <a:stretch>
            <a:fillRect/>
          </a:stretch>
        </p:blipFill>
        <p:spPr>
          <a:xfrm>
            <a:off x="5191248" y="2698123"/>
            <a:ext cx="3544385" cy="3064880"/>
          </a:xfrm>
          <a:prstGeom prst="rect">
            <a:avLst/>
          </a:prstGeom>
        </p:spPr>
      </p:pic>
      <p:pic>
        <p:nvPicPr>
          <p:cNvPr id="7" name="图片 6">
            <a:extLst>
              <a:ext uri="{FF2B5EF4-FFF2-40B4-BE49-F238E27FC236}">
                <a16:creationId xmlns:a16="http://schemas.microsoft.com/office/drawing/2014/main" id="{621AA7DF-F471-47A1-BB7E-2E7F159BA184}"/>
              </a:ext>
            </a:extLst>
          </p:cNvPr>
          <p:cNvPicPr>
            <a:picLocks noChangeAspect="1"/>
          </p:cNvPicPr>
          <p:nvPr/>
        </p:nvPicPr>
        <p:blipFill>
          <a:blip r:embed="rId3"/>
          <a:stretch>
            <a:fillRect/>
          </a:stretch>
        </p:blipFill>
        <p:spPr>
          <a:xfrm>
            <a:off x="473215" y="2812650"/>
            <a:ext cx="3618435" cy="3057832"/>
          </a:xfrm>
          <a:prstGeom prst="rect">
            <a:avLst/>
          </a:prstGeom>
        </p:spPr>
      </p:pic>
      <p:sp>
        <p:nvSpPr>
          <p:cNvPr id="10" name="矩形 47">
            <a:extLst>
              <a:ext uri="{FF2B5EF4-FFF2-40B4-BE49-F238E27FC236}">
                <a16:creationId xmlns:a16="http://schemas.microsoft.com/office/drawing/2014/main" id="{C0F863AE-5851-4A8B-A472-BFE5D7A6B88B}"/>
              </a:ext>
            </a:extLst>
          </p:cNvPr>
          <p:cNvSpPr>
            <a:spLocks noChangeArrowheads="1"/>
          </p:cNvSpPr>
          <p:nvPr/>
        </p:nvSpPr>
        <p:spPr bwMode="auto">
          <a:xfrm>
            <a:off x="212399" y="332105"/>
            <a:ext cx="6593515"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4.3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油型气涌出量精准预测软件</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14" name="文本框 13">
            <a:extLst>
              <a:ext uri="{FF2B5EF4-FFF2-40B4-BE49-F238E27FC236}">
                <a16:creationId xmlns:a16="http://schemas.microsoft.com/office/drawing/2014/main" id="{FBCF7439-A5C6-45E7-AA62-DF9AA8EF9E43}"/>
              </a:ext>
            </a:extLst>
          </p:cNvPr>
          <p:cNvSpPr txBox="1"/>
          <p:nvPr/>
        </p:nvSpPr>
        <p:spPr>
          <a:xfrm>
            <a:off x="6026247" y="6003319"/>
            <a:ext cx="2344412" cy="338554"/>
          </a:xfrm>
          <a:prstGeom prst="rect">
            <a:avLst/>
          </a:prstGeom>
          <a:noFill/>
        </p:spPr>
        <p:txBody>
          <a:bodyPr wrap="square" rtlCol="0">
            <a:spAutoFit/>
          </a:bodyPr>
          <a:lstStyle/>
          <a:p>
            <a:pPr algn="ctr"/>
            <a:r>
              <a:rPr lang="zh-CN" altLang="en-US" sz="1600" dirty="0"/>
              <a:t>油型气预测软件架构</a:t>
            </a:r>
          </a:p>
        </p:txBody>
      </p:sp>
      <p:sp>
        <p:nvSpPr>
          <p:cNvPr id="15" name="文本框 14">
            <a:extLst>
              <a:ext uri="{FF2B5EF4-FFF2-40B4-BE49-F238E27FC236}">
                <a16:creationId xmlns:a16="http://schemas.microsoft.com/office/drawing/2014/main" id="{99CCCBE7-E605-4D08-A51F-F4B66DBE9BBD}"/>
              </a:ext>
            </a:extLst>
          </p:cNvPr>
          <p:cNvSpPr txBox="1"/>
          <p:nvPr/>
        </p:nvSpPr>
        <p:spPr>
          <a:xfrm>
            <a:off x="1035424" y="6003319"/>
            <a:ext cx="2687844" cy="338554"/>
          </a:xfrm>
          <a:prstGeom prst="rect">
            <a:avLst/>
          </a:prstGeom>
          <a:noFill/>
        </p:spPr>
        <p:txBody>
          <a:bodyPr wrap="square" rtlCol="0">
            <a:spAutoFit/>
          </a:bodyPr>
          <a:lstStyle/>
          <a:p>
            <a:pPr algn="ctr"/>
            <a:r>
              <a:rPr lang="zh-CN" altLang="en-US" sz="1600" dirty="0"/>
              <a:t>油型气涌出量预测软件界面</a:t>
            </a:r>
          </a:p>
        </p:txBody>
      </p:sp>
      <p:sp>
        <p:nvSpPr>
          <p:cNvPr id="16" name="文本框 15">
            <a:extLst>
              <a:ext uri="{FF2B5EF4-FFF2-40B4-BE49-F238E27FC236}">
                <a16:creationId xmlns:a16="http://schemas.microsoft.com/office/drawing/2014/main" id="{98ED30D6-252A-4B24-A800-BE2C74ABF6A7}"/>
              </a:ext>
            </a:extLst>
          </p:cNvPr>
          <p:cNvSpPr txBox="1"/>
          <p:nvPr/>
        </p:nvSpPr>
        <p:spPr>
          <a:xfrm>
            <a:off x="397136" y="1257143"/>
            <a:ext cx="8410687"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开发了油型气涌出危险性评价软件，实现了电法采集数据的自动处理和油型气涌出量的预测。</a:t>
            </a:r>
          </a:p>
        </p:txBody>
      </p:sp>
    </p:spTree>
    <p:extLst>
      <p:ext uri="{BB962C8B-B14F-4D97-AF65-F5344CB8AC3E}">
        <p14:creationId xmlns:p14="http://schemas.microsoft.com/office/powerpoint/2010/main" val="1975153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270DE6D0-D69A-4911-AD1C-FFC54C8076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24095" y="2694740"/>
            <a:ext cx="4319905" cy="3168015"/>
          </a:xfrm>
          <a:prstGeom prst="rect">
            <a:avLst/>
          </a:prstGeom>
          <a:noFill/>
          <a:ln>
            <a:noFill/>
          </a:ln>
        </p:spPr>
      </p:pic>
      <p:pic>
        <p:nvPicPr>
          <p:cNvPr id="9" name="图片 8">
            <a:extLst>
              <a:ext uri="{FF2B5EF4-FFF2-40B4-BE49-F238E27FC236}">
                <a16:creationId xmlns:a16="http://schemas.microsoft.com/office/drawing/2014/main" id="{941BA582-BD18-4E32-84DA-A6D8034CA4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0090" y="2694741"/>
            <a:ext cx="4319905" cy="3168015"/>
          </a:xfrm>
          <a:prstGeom prst="rect">
            <a:avLst/>
          </a:prstGeom>
          <a:noFill/>
          <a:ln>
            <a:noFill/>
          </a:ln>
        </p:spPr>
      </p:pic>
      <p:sp>
        <p:nvSpPr>
          <p:cNvPr id="8" name="文本框 7">
            <a:extLst>
              <a:ext uri="{FF2B5EF4-FFF2-40B4-BE49-F238E27FC236}">
                <a16:creationId xmlns:a16="http://schemas.microsoft.com/office/drawing/2014/main" id="{95735D63-39BA-4742-9EEC-9B5365C41153}"/>
              </a:ext>
            </a:extLst>
          </p:cNvPr>
          <p:cNvSpPr txBox="1"/>
          <p:nvPr/>
        </p:nvSpPr>
        <p:spPr>
          <a:xfrm>
            <a:off x="397136" y="1257143"/>
            <a:ext cx="8410687"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现场测量了不同区域推进过程底板电阻率分布，实时计算了底板稳定性评价和油型气涌出量预测。</a:t>
            </a:r>
          </a:p>
        </p:txBody>
      </p:sp>
      <p:sp>
        <p:nvSpPr>
          <p:cNvPr id="11" name="矩形 47">
            <a:extLst>
              <a:ext uri="{FF2B5EF4-FFF2-40B4-BE49-F238E27FC236}">
                <a16:creationId xmlns:a16="http://schemas.microsoft.com/office/drawing/2014/main" id="{0A23061C-B065-4789-A7DD-92A51352200F}"/>
              </a:ext>
            </a:extLst>
          </p:cNvPr>
          <p:cNvSpPr>
            <a:spLocks noChangeArrowheads="1"/>
          </p:cNvSpPr>
          <p:nvPr/>
        </p:nvSpPr>
        <p:spPr bwMode="auto">
          <a:xfrm>
            <a:off x="212399" y="332105"/>
            <a:ext cx="6593515"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4.4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油型气涌出量精准预测</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技术</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13" name="文本框 12">
            <a:extLst>
              <a:ext uri="{FF2B5EF4-FFF2-40B4-BE49-F238E27FC236}">
                <a16:creationId xmlns:a16="http://schemas.microsoft.com/office/drawing/2014/main" id="{22D90082-5C7B-4DE6-9A77-441BFD47571A}"/>
              </a:ext>
            </a:extLst>
          </p:cNvPr>
          <p:cNvSpPr txBox="1"/>
          <p:nvPr/>
        </p:nvSpPr>
        <p:spPr>
          <a:xfrm>
            <a:off x="929290" y="6071099"/>
            <a:ext cx="3061504" cy="338554"/>
          </a:xfrm>
          <a:prstGeom prst="rect">
            <a:avLst/>
          </a:prstGeom>
          <a:noFill/>
        </p:spPr>
        <p:txBody>
          <a:bodyPr wrap="square" rtlCol="0">
            <a:spAutoFit/>
          </a:bodyPr>
          <a:lstStyle/>
          <a:p>
            <a:pPr algn="ctr"/>
            <a:r>
              <a:rPr lang="en-US" altLang="zh-CN" sz="1600" dirty="0"/>
              <a:t>413</a:t>
            </a:r>
            <a:r>
              <a:rPr lang="zh-CN" altLang="en-US" sz="1600" dirty="0"/>
              <a:t>采区电法探测与涌出量预测</a:t>
            </a:r>
          </a:p>
        </p:txBody>
      </p:sp>
      <p:sp>
        <p:nvSpPr>
          <p:cNvPr id="14" name="文本框 13">
            <a:extLst>
              <a:ext uri="{FF2B5EF4-FFF2-40B4-BE49-F238E27FC236}">
                <a16:creationId xmlns:a16="http://schemas.microsoft.com/office/drawing/2014/main" id="{7B109434-1F00-45FB-82D7-C43C01A7DA34}"/>
              </a:ext>
            </a:extLst>
          </p:cNvPr>
          <p:cNvSpPr txBox="1"/>
          <p:nvPr/>
        </p:nvSpPr>
        <p:spPr>
          <a:xfrm>
            <a:off x="5562057" y="6071099"/>
            <a:ext cx="3061504" cy="338554"/>
          </a:xfrm>
          <a:prstGeom prst="rect">
            <a:avLst/>
          </a:prstGeom>
          <a:noFill/>
        </p:spPr>
        <p:txBody>
          <a:bodyPr wrap="square" rtlCol="0">
            <a:spAutoFit/>
          </a:bodyPr>
          <a:lstStyle/>
          <a:p>
            <a:pPr algn="ctr"/>
            <a:r>
              <a:rPr lang="zh-CN" altLang="en-US" sz="1600" dirty="0"/>
              <a:t>北二采区电法探测与涌出量预测</a:t>
            </a:r>
          </a:p>
        </p:txBody>
      </p:sp>
      <p:sp>
        <p:nvSpPr>
          <p:cNvPr id="15" name="文本框 14">
            <a:extLst>
              <a:ext uri="{FF2B5EF4-FFF2-40B4-BE49-F238E27FC236}">
                <a16:creationId xmlns:a16="http://schemas.microsoft.com/office/drawing/2014/main" id="{172320BB-16C6-4448-867C-94812248A9D1}"/>
              </a:ext>
            </a:extLst>
          </p:cNvPr>
          <p:cNvSpPr txBox="1"/>
          <p:nvPr/>
        </p:nvSpPr>
        <p:spPr>
          <a:xfrm>
            <a:off x="1596221" y="2694740"/>
            <a:ext cx="1893546" cy="338554"/>
          </a:xfrm>
          <a:prstGeom prst="rect">
            <a:avLst/>
          </a:prstGeom>
          <a:solidFill>
            <a:schemeClr val="accent4">
              <a:lumMod val="20000"/>
              <a:lumOff val="80000"/>
            </a:schemeClr>
          </a:solidFill>
        </p:spPr>
        <p:txBody>
          <a:bodyPr wrap="square" rtlCol="0">
            <a:spAutoFit/>
          </a:bodyPr>
          <a:lstStyle/>
          <a:p>
            <a:pPr algn="ctr"/>
            <a:r>
              <a:rPr lang="zh-CN" altLang="en-US" sz="1600" dirty="0"/>
              <a:t>低油型气涌出危险</a:t>
            </a:r>
          </a:p>
        </p:txBody>
      </p:sp>
      <p:sp>
        <p:nvSpPr>
          <p:cNvPr id="17" name="文本框 16">
            <a:extLst>
              <a:ext uri="{FF2B5EF4-FFF2-40B4-BE49-F238E27FC236}">
                <a16:creationId xmlns:a16="http://schemas.microsoft.com/office/drawing/2014/main" id="{6E69CF6F-8FBC-4EAA-BD64-042EFC463849}"/>
              </a:ext>
            </a:extLst>
          </p:cNvPr>
          <p:cNvSpPr txBox="1"/>
          <p:nvPr/>
        </p:nvSpPr>
        <p:spPr>
          <a:xfrm>
            <a:off x="6216449" y="2688721"/>
            <a:ext cx="1893546" cy="338554"/>
          </a:xfrm>
          <a:prstGeom prst="rect">
            <a:avLst/>
          </a:prstGeom>
          <a:solidFill>
            <a:schemeClr val="accent4">
              <a:lumMod val="20000"/>
              <a:lumOff val="80000"/>
            </a:schemeClr>
          </a:solidFill>
        </p:spPr>
        <p:txBody>
          <a:bodyPr wrap="square" rtlCol="0">
            <a:spAutoFit/>
          </a:bodyPr>
          <a:lstStyle/>
          <a:p>
            <a:pPr algn="ctr"/>
            <a:r>
              <a:rPr lang="zh-CN" altLang="en-US" sz="1600" dirty="0"/>
              <a:t>高油型气涌出危险</a:t>
            </a:r>
          </a:p>
        </p:txBody>
      </p:sp>
    </p:spTree>
    <p:extLst>
      <p:ext uri="{BB962C8B-B14F-4D97-AF65-F5344CB8AC3E}">
        <p14:creationId xmlns:p14="http://schemas.microsoft.com/office/powerpoint/2010/main" val="74496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9DBEE18-835A-4502-8FA2-E924A26523BF}"/>
              </a:ext>
            </a:extLst>
          </p:cNvPr>
          <p:cNvPicPr>
            <a:picLocks noChangeAspect="1"/>
          </p:cNvPicPr>
          <p:nvPr/>
        </p:nvPicPr>
        <p:blipFill>
          <a:blip r:embed="rId2"/>
          <a:stretch>
            <a:fillRect/>
          </a:stretch>
        </p:blipFill>
        <p:spPr>
          <a:xfrm>
            <a:off x="1252726" y="3024604"/>
            <a:ext cx="2461188" cy="1401731"/>
          </a:xfrm>
          <a:prstGeom prst="rect">
            <a:avLst/>
          </a:prstGeom>
        </p:spPr>
      </p:pic>
      <p:sp>
        <p:nvSpPr>
          <p:cNvPr id="8" name="文本框 7">
            <a:extLst>
              <a:ext uri="{FF2B5EF4-FFF2-40B4-BE49-F238E27FC236}">
                <a16:creationId xmlns:a16="http://schemas.microsoft.com/office/drawing/2014/main" id="{95735D63-39BA-4742-9EEC-9B5365C41153}"/>
              </a:ext>
            </a:extLst>
          </p:cNvPr>
          <p:cNvSpPr txBox="1"/>
          <p:nvPr/>
        </p:nvSpPr>
        <p:spPr>
          <a:xfrm>
            <a:off x="397136" y="1257143"/>
            <a:ext cx="8410687" cy="1667764"/>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现场油型气抽采数据对比，验证了预测结果的准确性。</a:t>
            </a:r>
            <a:endParaRPr lang="en-US" altLang="zh-CN" sz="2400" dirty="0">
              <a:latin typeface="黑体" panose="02010609060101010101" pitchFamily="49" charset="-122"/>
              <a:ea typeface="黑体" panose="02010609060101010101" pitchFamily="49" charset="-122"/>
            </a:endParaRPr>
          </a:p>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融合了电法探测和深度学习，构建了油型气涌出危险性的精准预测方法。</a:t>
            </a:r>
          </a:p>
        </p:txBody>
      </p:sp>
      <p:sp>
        <p:nvSpPr>
          <p:cNvPr id="11" name="矩形 47">
            <a:extLst>
              <a:ext uri="{FF2B5EF4-FFF2-40B4-BE49-F238E27FC236}">
                <a16:creationId xmlns:a16="http://schemas.microsoft.com/office/drawing/2014/main" id="{0A23061C-B065-4789-A7DD-92A51352200F}"/>
              </a:ext>
            </a:extLst>
          </p:cNvPr>
          <p:cNvSpPr>
            <a:spLocks noChangeArrowheads="1"/>
          </p:cNvSpPr>
          <p:nvPr/>
        </p:nvSpPr>
        <p:spPr bwMode="auto">
          <a:xfrm>
            <a:off x="212399" y="332105"/>
            <a:ext cx="6593515"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4.4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油型气涌出量精准预测</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技术</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pic>
        <p:nvPicPr>
          <p:cNvPr id="12" name="图片 11">
            <a:extLst>
              <a:ext uri="{FF2B5EF4-FFF2-40B4-BE49-F238E27FC236}">
                <a16:creationId xmlns:a16="http://schemas.microsoft.com/office/drawing/2014/main" id="{BD36CE3E-D6EB-4B93-AA97-CC4D6AB95EF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745" y="3465513"/>
            <a:ext cx="4385945" cy="2633345"/>
          </a:xfrm>
          <a:prstGeom prst="rect">
            <a:avLst/>
          </a:prstGeom>
          <a:noFill/>
          <a:ln>
            <a:noFill/>
          </a:ln>
        </p:spPr>
      </p:pic>
      <p:pic>
        <p:nvPicPr>
          <p:cNvPr id="3" name="图片 2">
            <a:extLst>
              <a:ext uri="{FF2B5EF4-FFF2-40B4-BE49-F238E27FC236}">
                <a16:creationId xmlns:a16="http://schemas.microsoft.com/office/drawing/2014/main" id="{BFCFB2DC-3EDA-4F8F-83A1-C5F1787D5A98}"/>
              </a:ext>
            </a:extLst>
          </p:cNvPr>
          <p:cNvPicPr>
            <a:picLocks noChangeAspect="1"/>
          </p:cNvPicPr>
          <p:nvPr/>
        </p:nvPicPr>
        <p:blipFill>
          <a:blip r:embed="rId4"/>
          <a:stretch>
            <a:fillRect/>
          </a:stretch>
        </p:blipFill>
        <p:spPr>
          <a:xfrm>
            <a:off x="590781" y="4422151"/>
            <a:ext cx="3539496" cy="1978768"/>
          </a:xfrm>
          <a:prstGeom prst="rect">
            <a:avLst/>
          </a:prstGeom>
        </p:spPr>
      </p:pic>
      <p:sp>
        <p:nvSpPr>
          <p:cNvPr id="13" name="文本框 12">
            <a:extLst>
              <a:ext uri="{FF2B5EF4-FFF2-40B4-BE49-F238E27FC236}">
                <a16:creationId xmlns:a16="http://schemas.microsoft.com/office/drawing/2014/main" id="{F7FB977D-6F67-4ADC-836F-B015E64862AC}"/>
              </a:ext>
            </a:extLst>
          </p:cNvPr>
          <p:cNvSpPr txBox="1"/>
          <p:nvPr/>
        </p:nvSpPr>
        <p:spPr>
          <a:xfrm>
            <a:off x="5309029" y="6356618"/>
            <a:ext cx="3061504" cy="338554"/>
          </a:xfrm>
          <a:prstGeom prst="rect">
            <a:avLst/>
          </a:prstGeom>
          <a:noFill/>
        </p:spPr>
        <p:txBody>
          <a:bodyPr wrap="square" rtlCol="0">
            <a:spAutoFit/>
          </a:bodyPr>
          <a:lstStyle/>
          <a:p>
            <a:pPr algn="ctr"/>
            <a:r>
              <a:rPr lang="zh-CN" altLang="en-US" sz="1600" dirty="0"/>
              <a:t>不同区域预测与现场数据对比</a:t>
            </a:r>
          </a:p>
        </p:txBody>
      </p:sp>
      <p:sp>
        <p:nvSpPr>
          <p:cNvPr id="14" name="文本框 13">
            <a:extLst>
              <a:ext uri="{FF2B5EF4-FFF2-40B4-BE49-F238E27FC236}">
                <a16:creationId xmlns:a16="http://schemas.microsoft.com/office/drawing/2014/main" id="{BC41C984-A92F-4026-981A-06F6C338A9E2}"/>
              </a:ext>
            </a:extLst>
          </p:cNvPr>
          <p:cNvSpPr txBox="1"/>
          <p:nvPr/>
        </p:nvSpPr>
        <p:spPr>
          <a:xfrm>
            <a:off x="632554" y="6350480"/>
            <a:ext cx="3455950" cy="338554"/>
          </a:xfrm>
          <a:prstGeom prst="rect">
            <a:avLst/>
          </a:prstGeom>
          <a:noFill/>
        </p:spPr>
        <p:txBody>
          <a:bodyPr wrap="square" rtlCol="0">
            <a:spAutoFit/>
          </a:bodyPr>
          <a:lstStyle/>
          <a:p>
            <a:pPr algn="ctr"/>
            <a:r>
              <a:rPr lang="en-US" altLang="zh-CN" sz="1600" dirty="0"/>
              <a:t>215</a:t>
            </a:r>
            <a:r>
              <a:rPr lang="zh-CN" altLang="en-US" sz="1600" dirty="0"/>
              <a:t>全巷道区域预测与现场数据对比</a:t>
            </a:r>
          </a:p>
        </p:txBody>
      </p:sp>
    </p:spTree>
    <p:extLst>
      <p:ext uri="{BB962C8B-B14F-4D97-AF65-F5344CB8AC3E}">
        <p14:creationId xmlns:p14="http://schemas.microsoft.com/office/powerpoint/2010/main" val="1788135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3201745-5050-4C6B-9178-83E37F7DD3EB}"/>
              </a:ext>
            </a:extLst>
          </p:cNvPr>
          <p:cNvSpPr>
            <a:spLocks noChangeArrowheads="1"/>
          </p:cNvSpPr>
          <p:nvPr/>
        </p:nvSpPr>
        <p:spPr bwMode="gray">
          <a:xfrm>
            <a:off x="838526" y="2276872"/>
            <a:ext cx="7621906" cy="1440160"/>
          </a:xfrm>
          <a:prstGeom prst="rect">
            <a:avLst/>
          </a:prstGeom>
          <a:solidFill>
            <a:schemeClr val="accent5">
              <a:lumMod val="20000"/>
              <a:lumOff val="80000"/>
            </a:schemeClr>
          </a:solidFill>
          <a:ln w="9525">
            <a:noFill/>
            <a:miter lim="800000"/>
          </a:ln>
        </p:spPr>
        <p:txBody>
          <a:bodyPr wrap="none" anchor="ctr"/>
          <a:lstStyle/>
          <a:p>
            <a:pPr fontAlgn="base">
              <a:spcBef>
                <a:spcPct val="0"/>
              </a:spcBef>
              <a:spcAft>
                <a:spcPct val="0"/>
              </a:spcAft>
            </a:pPr>
            <a:endParaRPr lang="zh-CN" altLang="en-US" sz="2400" dirty="0">
              <a:solidFill>
                <a:srgbClr val="000000"/>
              </a:solidFill>
              <a:latin typeface="Arial" panose="020B0604020202020204" pitchFamily="34" charset="0"/>
              <a:cs typeface="Arial" panose="020B0604020202020204" pitchFamily="34" charset="0"/>
            </a:endParaRPr>
          </a:p>
        </p:txBody>
      </p:sp>
      <p:sp>
        <p:nvSpPr>
          <p:cNvPr id="6" name="Rectangle 6">
            <a:extLst>
              <a:ext uri="{FF2B5EF4-FFF2-40B4-BE49-F238E27FC236}">
                <a16:creationId xmlns:a16="http://schemas.microsoft.com/office/drawing/2014/main" id="{1F3F4B93-7686-4052-997F-5F3149FFC939}"/>
              </a:ext>
            </a:extLst>
          </p:cNvPr>
          <p:cNvSpPr>
            <a:spLocks noChangeArrowheads="1"/>
          </p:cNvSpPr>
          <p:nvPr/>
        </p:nvSpPr>
        <p:spPr bwMode="gray">
          <a:xfrm>
            <a:off x="827584" y="2276872"/>
            <a:ext cx="1494368" cy="1440160"/>
          </a:xfrm>
          <a:prstGeom prst="rect">
            <a:avLst/>
          </a:prstGeom>
          <a:solidFill>
            <a:srgbClr val="004E97"/>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7" name="AutoShape 7">
            <a:extLst>
              <a:ext uri="{FF2B5EF4-FFF2-40B4-BE49-F238E27FC236}">
                <a16:creationId xmlns:a16="http://schemas.microsoft.com/office/drawing/2014/main" id="{7B5C2389-302A-4849-A205-ADDA5B3C912B}"/>
              </a:ext>
            </a:extLst>
          </p:cNvPr>
          <p:cNvSpPr>
            <a:spLocks noChangeArrowheads="1"/>
          </p:cNvSpPr>
          <p:nvPr/>
        </p:nvSpPr>
        <p:spPr bwMode="gray">
          <a:xfrm rot="5400000">
            <a:off x="2100967" y="2890586"/>
            <a:ext cx="671752" cy="207899"/>
          </a:xfrm>
          <a:prstGeom prst="triangle">
            <a:avLst>
              <a:gd name="adj" fmla="val 50000"/>
            </a:avLst>
          </a:prstGeom>
          <a:solidFill>
            <a:schemeClr val="accent5">
              <a:lumMod val="60000"/>
              <a:lumOff val="40000"/>
            </a:schemeClr>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C6269404-74CB-4EC7-B984-FFAFBD92924A}"/>
              </a:ext>
            </a:extLst>
          </p:cNvPr>
          <p:cNvSpPr txBox="1">
            <a:spLocks noChangeArrowheads="1"/>
          </p:cNvSpPr>
          <p:nvPr/>
        </p:nvSpPr>
        <p:spPr>
          <a:xfrm>
            <a:off x="2551734" y="2408259"/>
            <a:ext cx="6203630" cy="1172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n w="0"/>
                <a:solidFill>
                  <a:srgbClr val="004E97"/>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油型气精准治理措施</a:t>
            </a:r>
          </a:p>
        </p:txBody>
      </p:sp>
      <p:sp>
        <p:nvSpPr>
          <p:cNvPr id="9" name="Rectangle 4">
            <a:extLst>
              <a:ext uri="{FF2B5EF4-FFF2-40B4-BE49-F238E27FC236}">
                <a16:creationId xmlns:a16="http://schemas.microsoft.com/office/drawing/2014/main" id="{45ECEFB7-F433-4108-B731-D82873BBAD20}"/>
              </a:ext>
            </a:extLst>
          </p:cNvPr>
          <p:cNvSpPr txBox="1">
            <a:spLocks noChangeArrowheads="1"/>
          </p:cNvSpPr>
          <p:nvPr/>
        </p:nvSpPr>
        <p:spPr bwMode="auto">
          <a:xfrm>
            <a:off x="1170084" y="2533178"/>
            <a:ext cx="1005791" cy="900112"/>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kern="0" dirty="0">
                <a:ln w="0"/>
                <a:solidFill>
                  <a:schemeClr val="bg1"/>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五</a:t>
            </a:r>
          </a:p>
        </p:txBody>
      </p:sp>
    </p:spTree>
    <p:extLst>
      <p:ext uri="{BB962C8B-B14F-4D97-AF65-F5344CB8AC3E}">
        <p14:creationId xmlns:p14="http://schemas.microsoft.com/office/powerpoint/2010/main" val="3127648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3201745-5050-4C6B-9178-83E37F7DD3EB}"/>
              </a:ext>
            </a:extLst>
          </p:cNvPr>
          <p:cNvSpPr>
            <a:spLocks noChangeArrowheads="1"/>
          </p:cNvSpPr>
          <p:nvPr/>
        </p:nvSpPr>
        <p:spPr bwMode="gray">
          <a:xfrm>
            <a:off x="838526" y="2276872"/>
            <a:ext cx="7621906" cy="1440160"/>
          </a:xfrm>
          <a:prstGeom prst="rect">
            <a:avLst/>
          </a:prstGeom>
          <a:solidFill>
            <a:schemeClr val="accent5">
              <a:lumMod val="20000"/>
              <a:lumOff val="80000"/>
            </a:schemeClr>
          </a:solidFill>
          <a:ln w="9525">
            <a:noFill/>
            <a:miter lim="800000"/>
          </a:ln>
        </p:spPr>
        <p:txBody>
          <a:bodyPr wrap="none" anchor="ctr"/>
          <a:lstStyle/>
          <a:p>
            <a:pPr fontAlgn="base">
              <a:spcBef>
                <a:spcPct val="0"/>
              </a:spcBef>
              <a:spcAft>
                <a:spcPct val="0"/>
              </a:spcAft>
            </a:pPr>
            <a:endParaRPr lang="zh-CN" altLang="en-US" sz="2400" dirty="0">
              <a:solidFill>
                <a:srgbClr val="000000"/>
              </a:solidFill>
              <a:latin typeface="Arial" panose="020B0604020202020204" pitchFamily="34" charset="0"/>
              <a:cs typeface="Arial" panose="020B0604020202020204" pitchFamily="34" charset="0"/>
            </a:endParaRPr>
          </a:p>
        </p:txBody>
      </p:sp>
      <p:sp>
        <p:nvSpPr>
          <p:cNvPr id="6" name="Rectangle 6">
            <a:extLst>
              <a:ext uri="{FF2B5EF4-FFF2-40B4-BE49-F238E27FC236}">
                <a16:creationId xmlns:a16="http://schemas.microsoft.com/office/drawing/2014/main" id="{1F3F4B93-7686-4052-997F-5F3149FFC939}"/>
              </a:ext>
            </a:extLst>
          </p:cNvPr>
          <p:cNvSpPr>
            <a:spLocks noChangeArrowheads="1"/>
          </p:cNvSpPr>
          <p:nvPr/>
        </p:nvSpPr>
        <p:spPr bwMode="gray">
          <a:xfrm>
            <a:off x="827584" y="2276872"/>
            <a:ext cx="1494368" cy="1440160"/>
          </a:xfrm>
          <a:prstGeom prst="rect">
            <a:avLst/>
          </a:prstGeom>
          <a:solidFill>
            <a:srgbClr val="004E97"/>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7" name="AutoShape 7">
            <a:extLst>
              <a:ext uri="{FF2B5EF4-FFF2-40B4-BE49-F238E27FC236}">
                <a16:creationId xmlns:a16="http://schemas.microsoft.com/office/drawing/2014/main" id="{7B5C2389-302A-4849-A205-ADDA5B3C912B}"/>
              </a:ext>
            </a:extLst>
          </p:cNvPr>
          <p:cNvSpPr>
            <a:spLocks noChangeArrowheads="1"/>
          </p:cNvSpPr>
          <p:nvPr/>
        </p:nvSpPr>
        <p:spPr bwMode="gray">
          <a:xfrm rot="5400000">
            <a:off x="2100967" y="2890586"/>
            <a:ext cx="671752" cy="207899"/>
          </a:xfrm>
          <a:prstGeom prst="triangle">
            <a:avLst>
              <a:gd name="adj" fmla="val 50000"/>
            </a:avLst>
          </a:prstGeom>
          <a:solidFill>
            <a:schemeClr val="accent5">
              <a:lumMod val="60000"/>
              <a:lumOff val="40000"/>
            </a:schemeClr>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C6269404-74CB-4EC7-B984-FFAFBD92924A}"/>
              </a:ext>
            </a:extLst>
          </p:cNvPr>
          <p:cNvSpPr txBox="1">
            <a:spLocks noChangeArrowheads="1"/>
          </p:cNvSpPr>
          <p:nvPr/>
        </p:nvSpPr>
        <p:spPr>
          <a:xfrm>
            <a:off x="2551734" y="2408259"/>
            <a:ext cx="6203630" cy="1172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n w="0"/>
                <a:solidFill>
                  <a:srgbClr val="004E97"/>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立项背景与关键技术难题</a:t>
            </a:r>
          </a:p>
        </p:txBody>
      </p:sp>
      <p:sp>
        <p:nvSpPr>
          <p:cNvPr id="9" name="Rectangle 4">
            <a:extLst>
              <a:ext uri="{FF2B5EF4-FFF2-40B4-BE49-F238E27FC236}">
                <a16:creationId xmlns:a16="http://schemas.microsoft.com/office/drawing/2014/main" id="{45ECEFB7-F433-4108-B731-D82873BBAD20}"/>
              </a:ext>
            </a:extLst>
          </p:cNvPr>
          <p:cNvSpPr txBox="1">
            <a:spLocks noChangeArrowheads="1"/>
          </p:cNvSpPr>
          <p:nvPr/>
        </p:nvSpPr>
        <p:spPr bwMode="auto">
          <a:xfrm>
            <a:off x="1170084" y="2533178"/>
            <a:ext cx="1005791" cy="900112"/>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kern="0" dirty="0">
                <a:ln w="0"/>
                <a:solidFill>
                  <a:schemeClr val="bg1"/>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一</a:t>
            </a:r>
          </a:p>
        </p:txBody>
      </p:sp>
    </p:spTree>
    <p:extLst>
      <p:ext uri="{BB962C8B-B14F-4D97-AF65-F5344CB8AC3E}">
        <p14:creationId xmlns:p14="http://schemas.microsoft.com/office/powerpoint/2010/main" val="869786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E9606588-6FFA-4517-BF0B-C468A4ABC33E}"/>
              </a:ext>
            </a:extLst>
          </p:cNvPr>
          <p:cNvPicPr>
            <a:picLocks noChangeAspect="1"/>
          </p:cNvPicPr>
          <p:nvPr/>
        </p:nvPicPr>
        <p:blipFill>
          <a:blip r:embed="rId2"/>
          <a:stretch>
            <a:fillRect/>
          </a:stretch>
        </p:blipFill>
        <p:spPr>
          <a:xfrm>
            <a:off x="4318902" y="3561913"/>
            <a:ext cx="4612698" cy="1989234"/>
          </a:xfrm>
          <a:prstGeom prst="rect">
            <a:avLst/>
          </a:prstGeom>
        </p:spPr>
      </p:pic>
      <p:pic>
        <p:nvPicPr>
          <p:cNvPr id="6" name="图片 5">
            <a:extLst>
              <a:ext uri="{FF2B5EF4-FFF2-40B4-BE49-F238E27FC236}">
                <a16:creationId xmlns:a16="http://schemas.microsoft.com/office/drawing/2014/main" id="{28E7FBB3-5507-4AF1-A947-7044FD64CABE}"/>
              </a:ext>
            </a:extLst>
          </p:cNvPr>
          <p:cNvPicPr>
            <a:picLocks noChangeAspect="1"/>
          </p:cNvPicPr>
          <p:nvPr/>
        </p:nvPicPr>
        <p:blipFill>
          <a:blip r:embed="rId3"/>
          <a:stretch>
            <a:fillRect/>
          </a:stretch>
        </p:blipFill>
        <p:spPr>
          <a:xfrm>
            <a:off x="275280" y="3429000"/>
            <a:ext cx="3894398" cy="2276303"/>
          </a:xfrm>
          <a:prstGeom prst="rect">
            <a:avLst/>
          </a:prstGeom>
        </p:spPr>
      </p:pic>
      <p:sp>
        <p:nvSpPr>
          <p:cNvPr id="7" name="文本框 6">
            <a:extLst>
              <a:ext uri="{FF2B5EF4-FFF2-40B4-BE49-F238E27FC236}">
                <a16:creationId xmlns:a16="http://schemas.microsoft.com/office/drawing/2014/main" id="{C7DB9BE9-D2F0-44F4-9BE6-CC894F6B56A4}"/>
              </a:ext>
            </a:extLst>
          </p:cNvPr>
          <p:cNvSpPr txBox="1"/>
          <p:nvPr/>
        </p:nvSpPr>
        <p:spPr>
          <a:xfrm>
            <a:off x="397136" y="1257143"/>
            <a:ext cx="8410687" cy="1667764"/>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针对不同油型气涌出预测结果，优化设计了风险较低区域的底板油型气钻孔抽采方案，极大提高了抽采效率，节约了经济成本。</a:t>
            </a:r>
          </a:p>
        </p:txBody>
      </p:sp>
      <p:sp>
        <p:nvSpPr>
          <p:cNvPr id="8" name="矩形 47">
            <a:extLst>
              <a:ext uri="{FF2B5EF4-FFF2-40B4-BE49-F238E27FC236}">
                <a16:creationId xmlns:a16="http://schemas.microsoft.com/office/drawing/2014/main" id="{2E5280AE-544D-41A5-9735-CA2DEA0935E6}"/>
              </a:ext>
            </a:extLst>
          </p:cNvPr>
          <p:cNvSpPr>
            <a:spLocks noChangeArrowheads="1"/>
          </p:cNvSpPr>
          <p:nvPr/>
        </p:nvSpPr>
        <p:spPr bwMode="auto">
          <a:xfrm>
            <a:off x="212399" y="332105"/>
            <a:ext cx="6593515"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5.1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油型气精准预抽</a:t>
            </a:r>
            <a:r>
              <a:rPr lang="zh-CN" altLang="en-US" sz="3600" b="1" dirty="0">
                <a:solidFill>
                  <a:srgbClr val="004E97"/>
                </a:solidFill>
                <a:effectLst>
                  <a:outerShdw blurRad="50800" dist="50800" dir="5400000" algn="ctr" rotWithShape="0">
                    <a:schemeClr val="bg1">
                      <a:lumMod val="75000"/>
                    </a:schemeClr>
                  </a:outerShdw>
                </a:effectLst>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技术</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9" name="文本框 8">
            <a:extLst>
              <a:ext uri="{FF2B5EF4-FFF2-40B4-BE49-F238E27FC236}">
                <a16:creationId xmlns:a16="http://schemas.microsoft.com/office/drawing/2014/main" id="{E63C04B1-8CB6-4728-B055-16AD32C493CE}"/>
              </a:ext>
            </a:extLst>
          </p:cNvPr>
          <p:cNvSpPr txBox="1"/>
          <p:nvPr/>
        </p:nvSpPr>
        <p:spPr>
          <a:xfrm>
            <a:off x="1001613" y="6055885"/>
            <a:ext cx="3061504" cy="338554"/>
          </a:xfrm>
          <a:prstGeom prst="rect">
            <a:avLst/>
          </a:prstGeom>
          <a:noFill/>
        </p:spPr>
        <p:txBody>
          <a:bodyPr wrap="square" rtlCol="0">
            <a:spAutoFit/>
          </a:bodyPr>
          <a:lstStyle/>
          <a:p>
            <a:pPr algn="ctr"/>
            <a:r>
              <a:rPr lang="zh-CN" altLang="en-US" sz="1600" dirty="0"/>
              <a:t>钻孔抽采瓦斯浓度变化曲线</a:t>
            </a:r>
          </a:p>
        </p:txBody>
      </p:sp>
      <p:sp>
        <p:nvSpPr>
          <p:cNvPr id="10" name="文本框 9">
            <a:extLst>
              <a:ext uri="{FF2B5EF4-FFF2-40B4-BE49-F238E27FC236}">
                <a16:creationId xmlns:a16="http://schemas.microsoft.com/office/drawing/2014/main" id="{ADCF315A-3A17-4DAF-A1FE-DA424BFDD16C}"/>
              </a:ext>
            </a:extLst>
          </p:cNvPr>
          <p:cNvSpPr txBox="1"/>
          <p:nvPr/>
        </p:nvSpPr>
        <p:spPr>
          <a:xfrm>
            <a:off x="5478122" y="6055885"/>
            <a:ext cx="3061504" cy="338554"/>
          </a:xfrm>
          <a:prstGeom prst="rect">
            <a:avLst/>
          </a:prstGeom>
          <a:noFill/>
        </p:spPr>
        <p:txBody>
          <a:bodyPr wrap="square" rtlCol="0">
            <a:spAutoFit/>
          </a:bodyPr>
          <a:lstStyle/>
          <a:p>
            <a:pPr algn="ctr"/>
            <a:r>
              <a:rPr lang="zh-CN" altLang="en-US" sz="1600" dirty="0"/>
              <a:t>预抽钻孔布置方位示意图</a:t>
            </a:r>
          </a:p>
        </p:txBody>
      </p:sp>
    </p:spTree>
    <p:extLst>
      <p:ext uri="{BB962C8B-B14F-4D97-AF65-F5344CB8AC3E}">
        <p14:creationId xmlns:p14="http://schemas.microsoft.com/office/powerpoint/2010/main" val="1959153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5735D63-39BA-4742-9EEC-9B5365C41153}"/>
              </a:ext>
            </a:extLst>
          </p:cNvPr>
          <p:cNvSpPr txBox="1"/>
          <p:nvPr/>
        </p:nvSpPr>
        <p:spPr>
          <a:xfrm>
            <a:off x="397136" y="1257143"/>
            <a:ext cx="8719200" cy="1113766"/>
          </a:xfrm>
          <a:prstGeom prst="rect">
            <a:avLst/>
          </a:prstGeom>
          <a:noFill/>
        </p:spPr>
        <p:txBody>
          <a:bodyPr wrap="square">
            <a:spAutoFit/>
          </a:bodyPr>
          <a:lstStyle/>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钻孔方案优化后掘进施工速度提升</a:t>
            </a:r>
            <a:r>
              <a:rPr lang="en-US" altLang="zh-CN" sz="2400" dirty="0">
                <a:latin typeface="黑体" panose="02010609060101010101" pitchFamily="49" charset="-122"/>
                <a:ea typeface="黑体" panose="02010609060101010101" pitchFamily="49" charset="-122"/>
              </a:rPr>
              <a:t>25%</a:t>
            </a:r>
            <a:r>
              <a:rPr lang="zh-CN" altLang="en-US" sz="2400" dirty="0">
                <a:latin typeface="黑体" panose="02010609060101010101" pitchFamily="49" charset="-122"/>
                <a:ea typeface="黑体" panose="02010609060101010101" pitchFamily="49" charset="-122"/>
              </a:rPr>
              <a:t>，钻孔成本节约</a:t>
            </a:r>
            <a:r>
              <a:rPr lang="en-US" altLang="zh-CN" sz="2400" dirty="0">
                <a:latin typeface="黑体" panose="02010609060101010101" pitchFamily="49" charset="-122"/>
                <a:ea typeface="黑体" panose="02010609060101010101" pitchFamily="49" charset="-122"/>
              </a:rPr>
              <a:t>30%</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黄陵二号矿掘进巷道的年度经济效益达</a:t>
            </a:r>
            <a:r>
              <a:rPr lang="en-US" altLang="zh-CN" sz="2400" dirty="0">
                <a:latin typeface="黑体" panose="02010609060101010101" pitchFamily="49" charset="-122"/>
                <a:ea typeface="黑体" panose="02010609060101010101" pitchFamily="49" charset="-122"/>
              </a:rPr>
              <a:t>300</a:t>
            </a:r>
            <a:r>
              <a:rPr lang="zh-CN" altLang="en-US" sz="2400" dirty="0">
                <a:latin typeface="黑体" panose="02010609060101010101" pitchFamily="49" charset="-122"/>
                <a:ea typeface="黑体" panose="02010609060101010101" pitchFamily="49" charset="-122"/>
              </a:rPr>
              <a:t>万元。</a:t>
            </a:r>
          </a:p>
        </p:txBody>
      </p:sp>
      <p:sp>
        <p:nvSpPr>
          <p:cNvPr id="11" name="矩形 47">
            <a:extLst>
              <a:ext uri="{FF2B5EF4-FFF2-40B4-BE49-F238E27FC236}">
                <a16:creationId xmlns:a16="http://schemas.microsoft.com/office/drawing/2014/main" id="{0A23061C-B065-4789-A7DD-92A51352200F}"/>
              </a:ext>
            </a:extLst>
          </p:cNvPr>
          <p:cNvSpPr>
            <a:spLocks noChangeArrowheads="1"/>
          </p:cNvSpPr>
          <p:nvPr/>
        </p:nvSpPr>
        <p:spPr bwMode="auto">
          <a:xfrm>
            <a:off x="212399" y="332105"/>
            <a:ext cx="6593515"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5.2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经济效益分析</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graphicFrame>
        <p:nvGraphicFramePr>
          <p:cNvPr id="3" name="表格 2">
            <a:extLst>
              <a:ext uri="{FF2B5EF4-FFF2-40B4-BE49-F238E27FC236}">
                <a16:creationId xmlns:a16="http://schemas.microsoft.com/office/drawing/2014/main" id="{D4A238EB-2DE3-4930-9169-97F1E4BDCF1E}"/>
              </a:ext>
            </a:extLst>
          </p:cNvPr>
          <p:cNvGraphicFramePr>
            <a:graphicFrameLocks noGrp="1"/>
          </p:cNvGraphicFramePr>
          <p:nvPr>
            <p:extLst>
              <p:ext uri="{D42A27DB-BD31-4B8C-83A1-F6EECF244321}">
                <p14:modId xmlns:p14="http://schemas.microsoft.com/office/powerpoint/2010/main" val="1907444488"/>
              </p:ext>
            </p:extLst>
          </p:nvPr>
        </p:nvGraphicFramePr>
        <p:xfrm>
          <a:off x="487508" y="3354076"/>
          <a:ext cx="8302953" cy="2475700"/>
        </p:xfrm>
        <a:graphic>
          <a:graphicData uri="http://schemas.openxmlformats.org/drawingml/2006/table">
            <a:tbl>
              <a:tblPr firstRow="1" firstCol="1" bandRow="1">
                <a:tableStyleId>{5C22544A-7EE6-4342-B048-85BDC9FD1C3A}</a:tableStyleId>
              </a:tblPr>
              <a:tblGrid>
                <a:gridCol w="969785">
                  <a:extLst>
                    <a:ext uri="{9D8B030D-6E8A-4147-A177-3AD203B41FA5}">
                      <a16:colId xmlns:a16="http://schemas.microsoft.com/office/drawing/2014/main" val="617813703"/>
                    </a:ext>
                  </a:extLst>
                </a:gridCol>
                <a:gridCol w="760551">
                  <a:extLst>
                    <a:ext uri="{9D8B030D-6E8A-4147-A177-3AD203B41FA5}">
                      <a16:colId xmlns:a16="http://schemas.microsoft.com/office/drawing/2014/main" val="1148024570"/>
                    </a:ext>
                  </a:extLst>
                </a:gridCol>
                <a:gridCol w="760551">
                  <a:extLst>
                    <a:ext uri="{9D8B030D-6E8A-4147-A177-3AD203B41FA5}">
                      <a16:colId xmlns:a16="http://schemas.microsoft.com/office/drawing/2014/main" val="3193876034"/>
                    </a:ext>
                  </a:extLst>
                </a:gridCol>
                <a:gridCol w="1195625">
                  <a:extLst>
                    <a:ext uri="{9D8B030D-6E8A-4147-A177-3AD203B41FA5}">
                      <a16:colId xmlns:a16="http://schemas.microsoft.com/office/drawing/2014/main" val="3999398221"/>
                    </a:ext>
                  </a:extLst>
                </a:gridCol>
                <a:gridCol w="1112596">
                  <a:extLst>
                    <a:ext uri="{9D8B030D-6E8A-4147-A177-3AD203B41FA5}">
                      <a16:colId xmlns:a16="http://schemas.microsoft.com/office/drawing/2014/main" val="1338536085"/>
                    </a:ext>
                  </a:extLst>
                </a:gridCol>
                <a:gridCol w="949857">
                  <a:extLst>
                    <a:ext uri="{9D8B030D-6E8A-4147-A177-3AD203B41FA5}">
                      <a16:colId xmlns:a16="http://schemas.microsoft.com/office/drawing/2014/main" val="3796757304"/>
                    </a:ext>
                  </a:extLst>
                </a:gridCol>
                <a:gridCol w="1401538">
                  <a:extLst>
                    <a:ext uri="{9D8B030D-6E8A-4147-A177-3AD203B41FA5}">
                      <a16:colId xmlns:a16="http://schemas.microsoft.com/office/drawing/2014/main" val="2596428448"/>
                    </a:ext>
                  </a:extLst>
                </a:gridCol>
                <a:gridCol w="1152450">
                  <a:extLst>
                    <a:ext uri="{9D8B030D-6E8A-4147-A177-3AD203B41FA5}">
                      <a16:colId xmlns:a16="http://schemas.microsoft.com/office/drawing/2014/main" val="1300701594"/>
                    </a:ext>
                  </a:extLst>
                </a:gridCol>
              </a:tblGrid>
              <a:tr h="829780">
                <a:tc>
                  <a:txBody>
                    <a:bodyPr/>
                    <a:lstStyle/>
                    <a:p>
                      <a:pPr algn="l"/>
                      <a:r>
                        <a:rPr lang="zh-CN" sz="1800" kern="0" dirty="0">
                          <a:effectLst/>
                        </a:rPr>
                        <a:t>区域</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sz="1800" kern="0" dirty="0">
                          <a:effectLst/>
                        </a:rPr>
                        <a:t>原钻孔数量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sz="1800" kern="0" dirty="0">
                          <a:effectLst/>
                        </a:rPr>
                        <a:t>优化后数量</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sz="1800" kern="0">
                          <a:effectLst/>
                        </a:rPr>
                        <a:t>原单采场钻孔长度</a:t>
                      </a:r>
                      <a:r>
                        <a:rPr lang="en-US" sz="1800" kern="0">
                          <a:effectLst/>
                        </a:rPr>
                        <a:t>(m)</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sz="1800" kern="0">
                          <a:effectLst/>
                        </a:rPr>
                        <a:t>优化后钻孔长度</a:t>
                      </a:r>
                      <a:r>
                        <a:rPr lang="en-US" sz="1800" kern="0">
                          <a:effectLst/>
                        </a:rPr>
                        <a:t>(m)</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sz="1800" kern="0" dirty="0">
                          <a:effectLst/>
                        </a:rPr>
                        <a:t>施工费用节约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sz="1800" kern="0">
                          <a:effectLst/>
                        </a:rPr>
                        <a:t>每千米节施工节省时间</a:t>
                      </a:r>
                      <a:r>
                        <a:rPr lang="en-US" sz="1800" kern="0">
                          <a:effectLst/>
                        </a:rPr>
                        <a:t>(</a:t>
                      </a:r>
                      <a:r>
                        <a:rPr lang="zh-CN" sz="1800" kern="0">
                          <a:effectLst/>
                        </a:rPr>
                        <a:t>天</a:t>
                      </a: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sz="1800" kern="0">
                          <a:effectLst/>
                        </a:rPr>
                        <a:t>每千米节省费用</a:t>
                      </a:r>
                      <a:r>
                        <a:rPr lang="en-US" sz="1800" kern="0">
                          <a:effectLst/>
                        </a:rPr>
                        <a:t>(</a:t>
                      </a:r>
                      <a:r>
                        <a:rPr lang="zh-CN" sz="1800" kern="0">
                          <a:effectLst/>
                        </a:rPr>
                        <a:t>万元</a:t>
                      </a:r>
                      <a:r>
                        <a:rPr lang="en-US" sz="1800" kern="0">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478936571"/>
                  </a:ext>
                </a:extLst>
              </a:tr>
              <a:tr h="414890">
                <a:tc>
                  <a:txBody>
                    <a:bodyPr/>
                    <a:lstStyle/>
                    <a:p>
                      <a:pPr algn="l"/>
                      <a:r>
                        <a:rPr lang="en-US" sz="1800" kern="0">
                          <a:effectLst/>
                        </a:rPr>
                        <a:t>413</a:t>
                      </a:r>
                      <a:r>
                        <a:rPr lang="zh-CN" sz="1800" kern="0">
                          <a:effectLst/>
                        </a:rPr>
                        <a:t>瓦斯治理巷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dirty="0">
                          <a:effectLst/>
                        </a:rPr>
                        <a:t>381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240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dirty="0">
                          <a:effectLst/>
                        </a:rPr>
                        <a:t>37%</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20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25.85</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961809803"/>
                  </a:ext>
                </a:extLst>
              </a:tr>
              <a:tr h="414890">
                <a:tc>
                  <a:txBody>
                    <a:bodyPr/>
                    <a:lstStyle/>
                    <a:p>
                      <a:pPr algn="l"/>
                      <a:r>
                        <a:rPr lang="zh-CN" sz="1800" kern="0">
                          <a:effectLst/>
                        </a:rPr>
                        <a:t>北二辅运巷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13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11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797</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674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dirty="0">
                          <a:effectLst/>
                        </a:rPr>
                        <a:t>15%</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dirty="0">
                          <a:effectLst/>
                        </a:rPr>
                        <a:t>18</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23.22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20362180"/>
                  </a:ext>
                </a:extLst>
              </a:tr>
              <a:tr h="414890">
                <a:tc>
                  <a:txBody>
                    <a:bodyPr/>
                    <a:lstStyle/>
                    <a:p>
                      <a:pPr algn="l"/>
                      <a:r>
                        <a:rPr lang="en-US" sz="1800" kern="0">
                          <a:effectLst/>
                        </a:rPr>
                        <a:t>215</a:t>
                      </a:r>
                      <a:r>
                        <a:rPr lang="zh-CN" sz="1800" kern="0">
                          <a:effectLst/>
                        </a:rPr>
                        <a:t>辅运巷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446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a:effectLst/>
                        </a:rPr>
                        <a:t>293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dirty="0">
                          <a:effectLst/>
                        </a:rPr>
                        <a:t>29%</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dirty="0">
                          <a:effectLst/>
                        </a:rPr>
                        <a:t>26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sz="1800" kern="0" dirty="0">
                          <a:effectLst/>
                        </a:rPr>
                        <a:t>33.66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514516041"/>
                  </a:ext>
                </a:extLst>
              </a:tr>
            </a:tbl>
          </a:graphicData>
        </a:graphic>
      </p:graphicFrame>
    </p:spTree>
    <p:extLst>
      <p:ext uri="{BB962C8B-B14F-4D97-AF65-F5344CB8AC3E}">
        <p14:creationId xmlns:p14="http://schemas.microsoft.com/office/powerpoint/2010/main" val="22902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3201745-5050-4C6B-9178-83E37F7DD3EB}"/>
              </a:ext>
            </a:extLst>
          </p:cNvPr>
          <p:cNvSpPr>
            <a:spLocks noChangeArrowheads="1"/>
          </p:cNvSpPr>
          <p:nvPr/>
        </p:nvSpPr>
        <p:spPr bwMode="gray">
          <a:xfrm>
            <a:off x="838526" y="2276872"/>
            <a:ext cx="7621906" cy="1440160"/>
          </a:xfrm>
          <a:prstGeom prst="rect">
            <a:avLst/>
          </a:prstGeom>
          <a:solidFill>
            <a:schemeClr val="accent5">
              <a:lumMod val="20000"/>
              <a:lumOff val="80000"/>
            </a:schemeClr>
          </a:solidFill>
          <a:ln w="9525">
            <a:noFill/>
            <a:miter lim="800000"/>
          </a:ln>
        </p:spPr>
        <p:txBody>
          <a:bodyPr wrap="none" anchor="ctr"/>
          <a:lstStyle/>
          <a:p>
            <a:pPr fontAlgn="base">
              <a:spcBef>
                <a:spcPct val="0"/>
              </a:spcBef>
              <a:spcAft>
                <a:spcPct val="0"/>
              </a:spcAft>
            </a:pPr>
            <a:endParaRPr lang="zh-CN" altLang="en-US" sz="2400" dirty="0">
              <a:solidFill>
                <a:srgbClr val="000000"/>
              </a:solidFill>
              <a:latin typeface="Arial" panose="020B0604020202020204" pitchFamily="34" charset="0"/>
              <a:cs typeface="Arial" panose="020B0604020202020204" pitchFamily="34" charset="0"/>
            </a:endParaRPr>
          </a:p>
        </p:txBody>
      </p:sp>
      <p:sp>
        <p:nvSpPr>
          <p:cNvPr id="6" name="Rectangle 6">
            <a:extLst>
              <a:ext uri="{FF2B5EF4-FFF2-40B4-BE49-F238E27FC236}">
                <a16:creationId xmlns:a16="http://schemas.microsoft.com/office/drawing/2014/main" id="{1F3F4B93-7686-4052-997F-5F3149FFC939}"/>
              </a:ext>
            </a:extLst>
          </p:cNvPr>
          <p:cNvSpPr>
            <a:spLocks noChangeArrowheads="1"/>
          </p:cNvSpPr>
          <p:nvPr/>
        </p:nvSpPr>
        <p:spPr bwMode="gray">
          <a:xfrm>
            <a:off x="827584" y="2276872"/>
            <a:ext cx="1494368" cy="1440160"/>
          </a:xfrm>
          <a:prstGeom prst="rect">
            <a:avLst/>
          </a:prstGeom>
          <a:solidFill>
            <a:srgbClr val="004E97"/>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7" name="AutoShape 7">
            <a:extLst>
              <a:ext uri="{FF2B5EF4-FFF2-40B4-BE49-F238E27FC236}">
                <a16:creationId xmlns:a16="http://schemas.microsoft.com/office/drawing/2014/main" id="{7B5C2389-302A-4849-A205-ADDA5B3C912B}"/>
              </a:ext>
            </a:extLst>
          </p:cNvPr>
          <p:cNvSpPr>
            <a:spLocks noChangeArrowheads="1"/>
          </p:cNvSpPr>
          <p:nvPr/>
        </p:nvSpPr>
        <p:spPr bwMode="gray">
          <a:xfrm rot="5400000">
            <a:off x="2100967" y="2890586"/>
            <a:ext cx="671752" cy="207899"/>
          </a:xfrm>
          <a:prstGeom prst="triangle">
            <a:avLst>
              <a:gd name="adj" fmla="val 50000"/>
            </a:avLst>
          </a:prstGeom>
          <a:solidFill>
            <a:schemeClr val="accent5">
              <a:lumMod val="60000"/>
              <a:lumOff val="40000"/>
            </a:schemeClr>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C6269404-74CB-4EC7-B984-FFAFBD92924A}"/>
              </a:ext>
            </a:extLst>
          </p:cNvPr>
          <p:cNvSpPr txBox="1">
            <a:spLocks noChangeArrowheads="1"/>
          </p:cNvSpPr>
          <p:nvPr/>
        </p:nvSpPr>
        <p:spPr>
          <a:xfrm>
            <a:off x="2551734" y="2408259"/>
            <a:ext cx="4948661" cy="1172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n w="0"/>
                <a:solidFill>
                  <a:srgbClr val="004E97"/>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主要结论与创新点</a:t>
            </a:r>
          </a:p>
        </p:txBody>
      </p:sp>
      <p:sp>
        <p:nvSpPr>
          <p:cNvPr id="9" name="Rectangle 4">
            <a:extLst>
              <a:ext uri="{FF2B5EF4-FFF2-40B4-BE49-F238E27FC236}">
                <a16:creationId xmlns:a16="http://schemas.microsoft.com/office/drawing/2014/main" id="{45ECEFB7-F433-4108-B731-D82873BBAD20}"/>
              </a:ext>
            </a:extLst>
          </p:cNvPr>
          <p:cNvSpPr txBox="1">
            <a:spLocks noChangeArrowheads="1"/>
          </p:cNvSpPr>
          <p:nvPr/>
        </p:nvSpPr>
        <p:spPr bwMode="auto">
          <a:xfrm>
            <a:off x="1170084" y="2533178"/>
            <a:ext cx="1005791" cy="900112"/>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kern="0" dirty="0">
                <a:ln w="0"/>
                <a:solidFill>
                  <a:schemeClr val="bg1"/>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六</a:t>
            </a:r>
          </a:p>
        </p:txBody>
      </p:sp>
    </p:spTree>
    <p:extLst>
      <p:ext uri="{BB962C8B-B14F-4D97-AF65-F5344CB8AC3E}">
        <p14:creationId xmlns:p14="http://schemas.microsoft.com/office/powerpoint/2010/main" val="2811176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7" name="矩形 47">
            <a:extLst>
              <a:ext uri="{FF2B5EF4-FFF2-40B4-BE49-F238E27FC236}">
                <a16:creationId xmlns:a16="http://schemas.microsoft.com/office/drawing/2014/main" id="{93DF14E8-1479-4B93-8868-C76FB4EB459A}"/>
              </a:ext>
            </a:extLst>
          </p:cNvPr>
          <p:cNvSpPr>
            <a:spLocks noChangeArrowheads="1"/>
          </p:cNvSpPr>
          <p:nvPr/>
        </p:nvSpPr>
        <p:spPr bwMode="auto">
          <a:xfrm>
            <a:off x="212399" y="332105"/>
            <a:ext cx="5250851"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6.1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主要结论</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8" name="文本框 7">
            <a:extLst>
              <a:ext uri="{FF2B5EF4-FFF2-40B4-BE49-F238E27FC236}">
                <a16:creationId xmlns:a16="http://schemas.microsoft.com/office/drawing/2014/main" id="{34976E8B-654C-4FD9-A8E3-955F39EE9B9E}"/>
              </a:ext>
            </a:extLst>
          </p:cNvPr>
          <p:cNvSpPr txBox="1"/>
          <p:nvPr/>
        </p:nvSpPr>
        <p:spPr>
          <a:xfrm>
            <a:off x="291395" y="1198751"/>
            <a:ext cx="8561210" cy="5574603"/>
          </a:xfrm>
          <a:prstGeom prst="rect">
            <a:avLst/>
          </a:prstGeom>
          <a:noFill/>
        </p:spPr>
        <p:txBody>
          <a:bodyPr wrap="square">
            <a:spAutoFit/>
          </a:bodyPr>
          <a:lstStyle/>
          <a:p>
            <a:pPr indent="304800" algn="just">
              <a:lnSpc>
                <a:spcPct val="150000"/>
              </a:lnSpc>
            </a:pPr>
            <a:r>
              <a:rPr lang="zh-CN" altLang="zh-CN" sz="1600" kern="100" dirty="0">
                <a:effectLst/>
                <a:latin typeface="黑体" panose="02010609060101010101" pitchFamily="49" charset="-122"/>
                <a:ea typeface="黑体" panose="02010609060101010101" pitchFamily="49" charset="-122"/>
              </a:rPr>
              <a:t>（</a:t>
            </a:r>
            <a:r>
              <a:rPr lang="en-US" altLang="zh-CN" sz="1600" kern="100" dirty="0">
                <a:effectLst/>
                <a:latin typeface="黑体" panose="02010609060101010101" pitchFamily="49" charset="-122"/>
                <a:ea typeface="黑体" panose="02010609060101010101" pitchFamily="49" charset="-122"/>
              </a:rPr>
              <a:t>1</a:t>
            </a:r>
            <a:r>
              <a:rPr lang="zh-CN" altLang="zh-CN" sz="1600" kern="100" dirty="0">
                <a:effectLst/>
                <a:latin typeface="黑体" panose="02010609060101010101" pitchFamily="49" charset="-122"/>
                <a:ea typeface="黑体" panose="02010609060101010101" pitchFamily="49" charset="-122"/>
              </a:rPr>
              <a:t>）</a:t>
            </a:r>
            <a:r>
              <a:rPr lang="zh-CN" altLang="en-US" sz="1600" kern="100" dirty="0">
                <a:effectLst/>
                <a:latin typeface="黑体" panose="02010609060101010101" pitchFamily="49" charset="-122"/>
                <a:ea typeface="黑体" panose="02010609060101010101" pitchFamily="49" charset="-122"/>
              </a:rPr>
              <a:t>针对油型气涌出</a:t>
            </a:r>
            <a:r>
              <a:rPr lang="zh-CN" altLang="en-US" sz="1600" kern="100" dirty="0">
                <a:latin typeface="黑体" panose="02010609060101010101" pitchFamily="49" charset="-122"/>
                <a:ea typeface="黑体" panose="02010609060101010101" pitchFamily="49" charset="-122"/>
              </a:rPr>
              <a:t>诱发灾害</a:t>
            </a:r>
            <a:r>
              <a:rPr lang="zh-CN" altLang="en-US" sz="1600" kern="100" dirty="0">
                <a:effectLst/>
                <a:latin typeface="黑体" panose="02010609060101010101" pitchFamily="49" charset="-122"/>
                <a:ea typeface="黑体" panose="02010609060101010101" pitchFamily="49" charset="-122"/>
              </a:rPr>
              <a:t>问题，分析了油型气涌出的影响因素，确定了油型气涌出主要受顶底板岩层稳定影响的控制机制。提出了采用</a:t>
            </a:r>
            <a:r>
              <a:rPr lang="zh-CN" altLang="en-US" sz="1600" kern="100" dirty="0">
                <a:solidFill>
                  <a:srgbClr val="C00000"/>
                </a:solidFill>
                <a:effectLst/>
                <a:latin typeface="黑体" panose="02010609060101010101" pitchFamily="49" charset="-122"/>
                <a:ea typeface="黑体" panose="02010609060101010101" pitchFamily="49" charset="-122"/>
              </a:rPr>
              <a:t>直流电法</a:t>
            </a:r>
            <a:r>
              <a:rPr lang="zh-CN" altLang="en-US" sz="1600" kern="100" dirty="0">
                <a:effectLst/>
                <a:latin typeface="黑体" panose="02010609060101010101" pitchFamily="49" charset="-122"/>
                <a:ea typeface="黑体" panose="02010609060101010101" pitchFamily="49" charset="-122"/>
              </a:rPr>
              <a:t>物探手段评定岩层的方法，以岩层电阻率分布的均匀度表征</a:t>
            </a:r>
            <a:r>
              <a:rPr lang="zh-CN" altLang="en-US" sz="1600" kern="100" dirty="0">
                <a:solidFill>
                  <a:srgbClr val="C00000"/>
                </a:solidFill>
                <a:effectLst/>
                <a:latin typeface="黑体" panose="02010609060101010101" pitchFamily="49" charset="-122"/>
                <a:ea typeface="黑体" panose="02010609060101010101" pitchFamily="49" charset="-122"/>
              </a:rPr>
              <a:t>岩层稳定性</a:t>
            </a:r>
            <a:r>
              <a:rPr lang="zh-CN" altLang="en-US" sz="1600" kern="100" dirty="0">
                <a:effectLst/>
                <a:latin typeface="黑体" panose="02010609060101010101" pitchFamily="49" charset="-122"/>
                <a:ea typeface="黑体" panose="02010609060101010101" pitchFamily="49" charset="-122"/>
              </a:rPr>
              <a:t>的</a:t>
            </a:r>
            <a:r>
              <a:rPr lang="zh-CN" altLang="en-US" sz="1600" kern="100" dirty="0">
                <a:solidFill>
                  <a:srgbClr val="C00000"/>
                </a:solidFill>
                <a:effectLst/>
                <a:latin typeface="黑体" panose="02010609060101010101" pitchFamily="49" charset="-122"/>
                <a:ea typeface="黑体" panose="02010609060101010101" pitchFamily="49" charset="-122"/>
              </a:rPr>
              <a:t>定量计算方法</a:t>
            </a:r>
            <a:r>
              <a:rPr lang="zh-CN" altLang="en-US" sz="1600" kern="100" dirty="0">
                <a:effectLst/>
                <a:latin typeface="黑体" panose="02010609060101010101" pitchFamily="49" charset="-122"/>
                <a:ea typeface="黑体" panose="02010609060101010101" pitchFamily="49" charset="-122"/>
              </a:rPr>
              <a:t>，实现了油型气涌出危险性探测手段的突破。通过对探测数据非均匀度的计算，实现探测结果的定量化分析，同样对于其它瞬变电磁等地球物理探测技术具有借鉴意义。</a:t>
            </a:r>
            <a:endParaRPr lang="zh-CN" altLang="zh-CN" sz="1600" kern="100" dirty="0">
              <a:effectLst/>
              <a:latin typeface="黑体" panose="02010609060101010101" pitchFamily="49" charset="-122"/>
              <a:ea typeface="黑体" panose="02010609060101010101" pitchFamily="49" charset="-122"/>
            </a:endParaRPr>
          </a:p>
          <a:p>
            <a:pPr indent="304800" algn="just">
              <a:lnSpc>
                <a:spcPct val="150000"/>
              </a:lnSpc>
            </a:pPr>
            <a:r>
              <a:rPr lang="zh-CN" altLang="zh-CN" sz="1600" kern="100" dirty="0">
                <a:effectLst/>
                <a:latin typeface="黑体" panose="02010609060101010101" pitchFamily="49" charset="-122"/>
                <a:ea typeface="黑体" panose="02010609060101010101" pitchFamily="49" charset="-122"/>
              </a:rPr>
              <a:t>（</a:t>
            </a:r>
            <a:r>
              <a:rPr lang="en-US" altLang="zh-CN" sz="1600" kern="100" dirty="0">
                <a:effectLst/>
                <a:latin typeface="黑体" panose="02010609060101010101" pitchFamily="49" charset="-122"/>
                <a:ea typeface="黑体" panose="02010609060101010101" pitchFamily="49" charset="-122"/>
              </a:rPr>
              <a:t>2</a:t>
            </a:r>
            <a:r>
              <a:rPr lang="zh-CN" altLang="zh-CN" sz="1600" kern="100" dirty="0">
                <a:effectLst/>
                <a:latin typeface="黑体" panose="02010609060101010101" pitchFamily="49" charset="-122"/>
                <a:ea typeface="黑体" panose="02010609060101010101" pitchFamily="49" charset="-122"/>
              </a:rPr>
              <a:t>）</a:t>
            </a:r>
            <a:r>
              <a:rPr lang="zh-CN" altLang="en-US" sz="1600" kern="100" dirty="0">
                <a:effectLst/>
                <a:latin typeface="黑体" panose="02010609060101010101" pitchFamily="49" charset="-122"/>
                <a:ea typeface="黑体" panose="02010609060101010101" pitchFamily="49" charset="-122"/>
              </a:rPr>
              <a:t>提出了基于岩层电性、岩层采动影响参数、渗透率、断层构造等多指标的动静结合的定量评价方法。采用直流电法探测技术测量底板岩层电阻率分布，作为油型气涌出危险性评价的动态指标。电法探测可以</a:t>
            </a:r>
            <a:r>
              <a:rPr lang="zh-CN" altLang="en-US" sz="1600" kern="100" dirty="0">
                <a:solidFill>
                  <a:srgbClr val="C00000"/>
                </a:solidFill>
                <a:effectLst/>
                <a:latin typeface="黑体" panose="02010609060101010101" pitchFamily="49" charset="-122"/>
                <a:ea typeface="黑体" panose="02010609060101010101" pitchFamily="49" charset="-122"/>
              </a:rPr>
              <a:t>随掘实时超前探测</a:t>
            </a:r>
            <a:r>
              <a:rPr lang="zh-CN" altLang="en-US" sz="1600" kern="100" dirty="0">
                <a:effectLst/>
                <a:latin typeface="黑体" panose="02010609060101010101" pitchFamily="49" charset="-122"/>
                <a:ea typeface="黑体" panose="02010609060101010101" pitchFamily="49" charset="-122"/>
              </a:rPr>
              <a:t>，随时探明采动影响和地质结构分布规律。结合遗传算法的神经网络学习，建立了油型气</a:t>
            </a:r>
            <a:r>
              <a:rPr lang="zh-CN" altLang="en-US" sz="1600" kern="100" dirty="0">
                <a:solidFill>
                  <a:srgbClr val="C00000"/>
                </a:solidFill>
                <a:effectLst/>
                <a:latin typeface="黑体" panose="02010609060101010101" pitchFamily="49" charset="-122"/>
                <a:ea typeface="黑体" panose="02010609060101010101" pitchFamily="49" charset="-122"/>
              </a:rPr>
              <a:t>涌出量预测</a:t>
            </a:r>
            <a:r>
              <a:rPr lang="zh-CN" altLang="en-US" sz="1600" kern="100" dirty="0">
                <a:effectLst/>
                <a:latin typeface="黑体" panose="02010609060101010101" pitchFamily="49" charset="-122"/>
                <a:ea typeface="黑体" panose="02010609060101010101" pitchFamily="49" charset="-122"/>
              </a:rPr>
              <a:t>模型，并开发了油型气涌出危险性评价软件，实现数据处理及结果可视化。</a:t>
            </a:r>
            <a:endParaRPr lang="en-US" altLang="zh-CN" sz="1600" kern="100" dirty="0">
              <a:effectLst/>
              <a:latin typeface="黑体" panose="02010609060101010101" pitchFamily="49" charset="-122"/>
              <a:ea typeface="黑体" panose="02010609060101010101" pitchFamily="49" charset="-122"/>
            </a:endParaRPr>
          </a:p>
          <a:p>
            <a:pPr indent="304800" algn="just">
              <a:lnSpc>
                <a:spcPct val="150000"/>
              </a:lnSpc>
            </a:pPr>
            <a:r>
              <a:rPr lang="zh-CN" altLang="zh-CN" sz="1600" kern="100" dirty="0">
                <a:effectLst/>
                <a:latin typeface="黑体" panose="02010609060101010101" pitchFamily="49" charset="-122"/>
                <a:ea typeface="黑体" panose="02010609060101010101" pitchFamily="49" charset="-122"/>
              </a:rPr>
              <a:t>（</a:t>
            </a:r>
            <a:r>
              <a:rPr lang="en-US" altLang="zh-CN" sz="1600" kern="100" dirty="0">
                <a:effectLst/>
                <a:latin typeface="黑体" panose="02010609060101010101" pitchFamily="49" charset="-122"/>
                <a:ea typeface="黑体" panose="02010609060101010101" pitchFamily="49" charset="-122"/>
              </a:rPr>
              <a:t>3</a:t>
            </a:r>
            <a:r>
              <a:rPr lang="zh-CN" altLang="zh-CN" sz="1600" kern="100" dirty="0">
                <a:effectLst/>
                <a:latin typeface="黑体" panose="02010609060101010101" pitchFamily="49" charset="-122"/>
                <a:ea typeface="黑体" panose="02010609060101010101" pitchFamily="49" charset="-122"/>
              </a:rPr>
              <a:t>）</a:t>
            </a:r>
            <a:r>
              <a:rPr lang="zh-CN" altLang="en-US" sz="1600" kern="100" dirty="0">
                <a:effectLst/>
                <a:latin typeface="黑体" panose="02010609060101010101" pitchFamily="49" charset="-122"/>
                <a:ea typeface="黑体" panose="02010609060101010101" pitchFamily="49" charset="-122"/>
              </a:rPr>
              <a:t>对不同区域的油型气涌出危险性进行了评价，结果表明计算所得的油型气危险性指标与现场抽采纯量规律基本一致，评价指标准确反映了油型气的赋存和涌出规律。</a:t>
            </a:r>
            <a:r>
              <a:rPr lang="zh-CN" altLang="en-US" sz="1600" kern="100" dirty="0">
                <a:latin typeface="黑体" panose="02010609060101010101" pitchFamily="49" charset="-122"/>
                <a:ea typeface="黑体" panose="02010609060101010101" pitchFamily="49" charset="-122"/>
              </a:rPr>
              <a:t>优化设计了基于探测结果的</a:t>
            </a:r>
            <a:r>
              <a:rPr lang="zh-CN" altLang="en-US" sz="1600" kern="100" dirty="0">
                <a:solidFill>
                  <a:srgbClr val="C00000"/>
                </a:solidFill>
                <a:effectLst/>
                <a:latin typeface="黑体" panose="02010609060101010101" pitchFamily="49" charset="-122"/>
                <a:ea typeface="黑体" panose="02010609060101010101" pitchFamily="49" charset="-122"/>
              </a:rPr>
              <a:t>油型气预抽钻孔方案</a:t>
            </a:r>
            <a:r>
              <a:rPr lang="zh-CN" altLang="en-US" sz="1600" kern="100" dirty="0">
                <a:effectLst/>
                <a:latin typeface="黑体" panose="02010609060101010101" pitchFamily="49" charset="-122"/>
                <a:ea typeface="黑体" panose="02010609060101010101" pitchFamily="49" charset="-122"/>
              </a:rPr>
              <a:t>，</a:t>
            </a:r>
            <a:r>
              <a:rPr lang="zh-CN" altLang="en-US" sz="1600" kern="100" dirty="0">
                <a:latin typeface="黑体" panose="02010609060101010101" pitchFamily="49" charset="-122"/>
                <a:ea typeface="黑体" panose="02010609060101010101" pitchFamily="49" charset="-122"/>
              </a:rPr>
              <a:t>保障了安全生产</a:t>
            </a:r>
            <a:r>
              <a:rPr lang="zh-CN" altLang="en-US" sz="1600" kern="100" dirty="0">
                <a:effectLst/>
                <a:latin typeface="黑体" panose="02010609060101010101" pitchFamily="49" charset="-122"/>
                <a:ea typeface="黑体" panose="02010609060101010101" pitchFamily="49" charset="-122"/>
              </a:rPr>
              <a:t>。该定量评价技术同样适用于瓦斯、水、地压等岩层失稳造成的灾害，如邻近层瓦斯涌出、顶底板突水等灾害，因此本技术对煤矿安全生产具有</a:t>
            </a:r>
            <a:r>
              <a:rPr lang="zh-CN" altLang="en-US" sz="1600" kern="100" dirty="0">
                <a:solidFill>
                  <a:srgbClr val="C00000"/>
                </a:solidFill>
                <a:effectLst/>
                <a:latin typeface="黑体" panose="02010609060101010101" pitchFamily="49" charset="-122"/>
                <a:ea typeface="黑体" panose="02010609060101010101" pitchFamily="49" charset="-122"/>
              </a:rPr>
              <a:t>广泛借鉴意义</a:t>
            </a:r>
            <a:r>
              <a:rPr lang="zh-CN" altLang="en-US" sz="1600" kern="100" dirty="0">
                <a:effectLst/>
                <a:latin typeface="黑体" panose="02010609060101010101" pitchFamily="49" charset="-122"/>
                <a:ea typeface="黑体" panose="02010609060101010101" pitchFamily="49" charset="-122"/>
              </a:rPr>
              <a:t>。</a:t>
            </a:r>
            <a:endParaRPr lang="zh-CN" altLang="zh-CN" sz="1600" kern="100" dirty="0">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8279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7" name="矩形 47">
            <a:extLst>
              <a:ext uri="{FF2B5EF4-FFF2-40B4-BE49-F238E27FC236}">
                <a16:creationId xmlns:a16="http://schemas.microsoft.com/office/drawing/2014/main" id="{93DF14E8-1479-4B93-8868-C76FB4EB459A}"/>
              </a:ext>
            </a:extLst>
          </p:cNvPr>
          <p:cNvSpPr>
            <a:spLocks noChangeArrowheads="1"/>
          </p:cNvSpPr>
          <p:nvPr/>
        </p:nvSpPr>
        <p:spPr bwMode="auto">
          <a:xfrm>
            <a:off x="212399" y="332105"/>
            <a:ext cx="3068683"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6.2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创新点</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5" name="文本框 4">
            <a:extLst>
              <a:ext uri="{FF2B5EF4-FFF2-40B4-BE49-F238E27FC236}">
                <a16:creationId xmlns:a16="http://schemas.microsoft.com/office/drawing/2014/main" id="{49507DDD-4947-42DD-A942-E582E558B662}"/>
              </a:ext>
            </a:extLst>
          </p:cNvPr>
          <p:cNvSpPr txBox="1"/>
          <p:nvPr/>
        </p:nvSpPr>
        <p:spPr>
          <a:xfrm>
            <a:off x="291395" y="1198751"/>
            <a:ext cx="8561210" cy="5585568"/>
          </a:xfrm>
          <a:prstGeom prst="rect">
            <a:avLst/>
          </a:prstGeom>
          <a:noFill/>
        </p:spPr>
        <p:txBody>
          <a:bodyPr wrap="square">
            <a:spAutoFit/>
          </a:bodyPr>
          <a:lstStyle/>
          <a:p>
            <a:pPr indent="304800" algn="just">
              <a:lnSpc>
                <a:spcPct val="150000"/>
              </a:lnSpc>
            </a:pPr>
            <a:r>
              <a:rPr lang="zh-CN" altLang="zh-CN" sz="1600" kern="100" dirty="0">
                <a:effectLst/>
                <a:latin typeface="黑体" panose="02010609060101010101" pitchFamily="49" charset="-122"/>
                <a:ea typeface="黑体" panose="02010609060101010101" pitchFamily="49" charset="-122"/>
              </a:rPr>
              <a:t>（</a:t>
            </a:r>
            <a:r>
              <a:rPr lang="en-US" altLang="zh-CN" sz="1600" kern="100" dirty="0">
                <a:effectLst/>
                <a:latin typeface="黑体" panose="02010609060101010101" pitchFamily="49" charset="-122"/>
                <a:ea typeface="黑体" panose="02010609060101010101" pitchFamily="49" charset="-122"/>
              </a:rPr>
              <a:t>1</a:t>
            </a:r>
            <a:r>
              <a:rPr lang="zh-CN" altLang="zh-CN" sz="1600" kern="100" dirty="0">
                <a:effectLst/>
                <a:latin typeface="黑体" panose="02010609060101010101" pitchFamily="49" charset="-122"/>
                <a:ea typeface="黑体" panose="02010609060101010101" pitchFamily="49" charset="-122"/>
              </a:rPr>
              <a:t>）分析了煤油气共伴生矿井油型气涌出的机制，全面确定了油型气涌出量与地质环境的关系，揭示了油型气涌出的临界条件，解决了油型气涌出规律不清的问题。油型气藏目标层作为危险源无法精准探测，首次将控制危险源发生路径作为油型气灾害防治突破口，把油型气砂岩层与采掘煤层间的岩层作为控制油型气涌出关键层，采用直流电法物探手段评定地质结构稳定性，实现了油型气涌出危险性探测手段的突破。</a:t>
            </a:r>
          </a:p>
          <a:p>
            <a:pPr indent="304800" algn="just">
              <a:lnSpc>
                <a:spcPct val="150000"/>
              </a:lnSpc>
            </a:pPr>
            <a:r>
              <a:rPr lang="zh-CN" altLang="zh-CN" sz="1600" kern="100" dirty="0">
                <a:effectLst/>
                <a:latin typeface="黑体" panose="02010609060101010101" pitchFamily="49" charset="-122"/>
                <a:ea typeface="黑体" panose="02010609060101010101" pitchFamily="49" charset="-122"/>
              </a:rPr>
              <a:t>（</a:t>
            </a:r>
            <a:r>
              <a:rPr lang="en-US" altLang="zh-CN" sz="1600" kern="100" dirty="0">
                <a:effectLst/>
                <a:latin typeface="黑体" panose="02010609060101010101" pitchFamily="49" charset="-122"/>
                <a:ea typeface="黑体" panose="02010609060101010101" pitchFamily="49" charset="-122"/>
              </a:rPr>
              <a:t>2</a:t>
            </a:r>
            <a:r>
              <a:rPr lang="zh-CN" altLang="zh-CN" sz="1600" kern="100" dirty="0">
                <a:effectLst/>
                <a:latin typeface="黑体" panose="02010609060101010101" pitchFamily="49" charset="-122"/>
                <a:ea typeface="黑体" panose="02010609060101010101" pitchFamily="49" charset="-122"/>
              </a:rPr>
              <a:t>）探明了巷道底板岩层电阻率分布规律，基于泥岩“低渗低阻”特征界定了泥岩和砂岩层位，揭示了泥岩层阻隔油型气涌出的机制，形成了泥岩层降低油型气涌出危险性的新认识。建立了以电阻率分布规律动态识别断层、异常构造和岩层稳定性的方法，并把影响油型气涌出的地质岩层力学、渗透性等作为静态指标，实现了地质因素和实时电法探测“动静结合”的危险性综合预测，建立了油型气涌出危险性的定量评价指标和方法体系，并开发了首套油型气涌出危险性评价软件。</a:t>
            </a:r>
          </a:p>
          <a:p>
            <a:pPr indent="304800" algn="just">
              <a:lnSpc>
                <a:spcPct val="150000"/>
              </a:lnSpc>
            </a:pPr>
            <a:r>
              <a:rPr lang="zh-CN" altLang="zh-CN" sz="1600" kern="100" dirty="0">
                <a:effectLst/>
                <a:latin typeface="黑体" panose="02010609060101010101" pitchFamily="49" charset="-122"/>
                <a:ea typeface="黑体" panose="02010609060101010101" pitchFamily="49" charset="-122"/>
              </a:rPr>
              <a:t>（</a:t>
            </a:r>
            <a:r>
              <a:rPr lang="en-US" altLang="zh-CN" sz="1600" kern="100" dirty="0">
                <a:effectLst/>
                <a:latin typeface="黑体" panose="02010609060101010101" pitchFamily="49" charset="-122"/>
                <a:ea typeface="黑体" panose="02010609060101010101" pitchFamily="49" charset="-122"/>
              </a:rPr>
              <a:t>3</a:t>
            </a:r>
            <a:r>
              <a:rPr lang="zh-CN" altLang="zh-CN" sz="1600" kern="100" dirty="0">
                <a:effectLst/>
                <a:latin typeface="黑体" panose="02010609060101010101" pitchFamily="49" charset="-122"/>
                <a:ea typeface="黑体" panose="02010609060101010101" pitchFamily="49" charset="-122"/>
              </a:rPr>
              <a:t>）分析了迎头超前电阻率分布，提出了“探</a:t>
            </a:r>
            <a:r>
              <a:rPr lang="en-US" altLang="zh-CN" sz="1600" kern="100" dirty="0">
                <a:effectLst/>
                <a:latin typeface="黑体" panose="02010609060101010101" pitchFamily="49" charset="-122"/>
                <a:ea typeface="黑体" panose="02010609060101010101" pitchFamily="49" charset="-122"/>
              </a:rPr>
              <a:t>-</a:t>
            </a:r>
            <a:r>
              <a:rPr lang="zh-CN" altLang="zh-CN" sz="1600" kern="100" dirty="0">
                <a:effectLst/>
                <a:latin typeface="黑体" panose="02010609060101010101" pitchFamily="49" charset="-122"/>
                <a:ea typeface="黑体" panose="02010609060101010101" pitchFamily="49" charset="-122"/>
              </a:rPr>
              <a:t>掘协同”的油型气涌出危险性超前探测新方法，实现了掘进过程油型气涌出危险性的实时和全局的精准和精细探测，构建了全新的油型气灾害预测技术体系。针对油型气涌出危险提出了精准治理方案，准确定位了油型气抽采目标，合理布置了抽采钻孔布置方案，极大提高了抽采效率，节约了经济成本。</a:t>
            </a:r>
          </a:p>
        </p:txBody>
      </p:sp>
    </p:spTree>
    <p:extLst>
      <p:ext uri="{BB962C8B-B14F-4D97-AF65-F5344CB8AC3E}">
        <p14:creationId xmlns:p14="http://schemas.microsoft.com/office/powerpoint/2010/main" val="2210476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7" name="矩形 47">
            <a:extLst>
              <a:ext uri="{FF2B5EF4-FFF2-40B4-BE49-F238E27FC236}">
                <a16:creationId xmlns:a16="http://schemas.microsoft.com/office/drawing/2014/main" id="{93DF14E8-1479-4B93-8868-C76FB4EB459A}"/>
              </a:ext>
            </a:extLst>
          </p:cNvPr>
          <p:cNvSpPr>
            <a:spLocks noChangeArrowheads="1"/>
          </p:cNvSpPr>
          <p:nvPr/>
        </p:nvSpPr>
        <p:spPr bwMode="auto">
          <a:xfrm>
            <a:off x="212399" y="332105"/>
            <a:ext cx="5250851"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6.3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学术成果</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graphicFrame>
        <p:nvGraphicFramePr>
          <p:cNvPr id="4" name="表格 3">
            <a:extLst>
              <a:ext uri="{FF2B5EF4-FFF2-40B4-BE49-F238E27FC236}">
                <a16:creationId xmlns:a16="http://schemas.microsoft.com/office/drawing/2014/main" id="{FEDDDE6C-D699-4A08-B726-FE633DDF774C}"/>
              </a:ext>
            </a:extLst>
          </p:cNvPr>
          <p:cNvGraphicFramePr>
            <a:graphicFrameLocks noGrp="1"/>
          </p:cNvGraphicFramePr>
          <p:nvPr>
            <p:extLst>
              <p:ext uri="{D42A27DB-BD31-4B8C-83A1-F6EECF244321}">
                <p14:modId xmlns:p14="http://schemas.microsoft.com/office/powerpoint/2010/main" val="188043316"/>
              </p:ext>
            </p:extLst>
          </p:nvPr>
        </p:nvGraphicFramePr>
        <p:xfrm>
          <a:off x="498326" y="1849673"/>
          <a:ext cx="8147348" cy="3982810"/>
        </p:xfrm>
        <a:graphic>
          <a:graphicData uri="http://schemas.openxmlformats.org/drawingml/2006/table">
            <a:tbl>
              <a:tblPr firstRow="1" firstCol="1" bandRow="1">
                <a:tableStyleId>{5C22544A-7EE6-4342-B048-85BDC9FD1C3A}</a:tableStyleId>
              </a:tblPr>
              <a:tblGrid>
                <a:gridCol w="1044000">
                  <a:extLst>
                    <a:ext uri="{9D8B030D-6E8A-4147-A177-3AD203B41FA5}">
                      <a16:colId xmlns:a16="http://schemas.microsoft.com/office/drawing/2014/main" val="617813703"/>
                    </a:ext>
                  </a:extLst>
                </a:gridCol>
                <a:gridCol w="1044000">
                  <a:extLst>
                    <a:ext uri="{9D8B030D-6E8A-4147-A177-3AD203B41FA5}">
                      <a16:colId xmlns:a16="http://schemas.microsoft.com/office/drawing/2014/main" val="1148024570"/>
                    </a:ext>
                  </a:extLst>
                </a:gridCol>
                <a:gridCol w="4974535">
                  <a:extLst>
                    <a:ext uri="{9D8B030D-6E8A-4147-A177-3AD203B41FA5}">
                      <a16:colId xmlns:a16="http://schemas.microsoft.com/office/drawing/2014/main" val="3193876034"/>
                    </a:ext>
                  </a:extLst>
                </a:gridCol>
                <a:gridCol w="1084813">
                  <a:extLst>
                    <a:ext uri="{9D8B030D-6E8A-4147-A177-3AD203B41FA5}">
                      <a16:colId xmlns:a16="http://schemas.microsoft.com/office/drawing/2014/main" val="1027368935"/>
                    </a:ext>
                  </a:extLst>
                </a:gridCol>
              </a:tblGrid>
              <a:tr h="852250">
                <a:tc>
                  <a:txBody>
                    <a:bodyPr/>
                    <a:lstStyle/>
                    <a:p>
                      <a:pPr algn="ctr"/>
                      <a:r>
                        <a:rPr lang="zh-CN" altLang="en-US" sz="1800" kern="0" dirty="0">
                          <a:effectLst/>
                        </a:rPr>
                        <a:t>序号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0" dirty="0">
                          <a:effectLst/>
                        </a:rPr>
                        <a:t>类型</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名称</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备注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478936571"/>
                  </a:ext>
                </a:extLst>
              </a:tr>
              <a:tr h="468000">
                <a:tc>
                  <a:txBody>
                    <a:bodyPr/>
                    <a:lstStyle/>
                    <a:p>
                      <a:pPr algn="ctr"/>
                      <a:r>
                        <a:rPr lang="en-US" sz="1800" kern="0" dirty="0">
                          <a:effectLst/>
                        </a:rPr>
                        <a:t>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论文</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mn-ea"/>
                          <a:cs typeface="Times New Roman" panose="02020603050405020304" pitchFamily="18" charset="0"/>
                        </a:rPr>
                        <a:t>煤油气共伴生矿井油型气涌出危险性定量评价技术，</a:t>
                      </a:r>
                      <a:r>
                        <a:rPr lang="zh-CN" altLang="en-US" sz="1800" b="1" kern="100" dirty="0">
                          <a:effectLst/>
                          <a:latin typeface="等线" panose="02010600030101010101" pitchFamily="2" charset="-122"/>
                          <a:ea typeface="+mn-ea"/>
                          <a:cs typeface="Times New Roman" panose="02020603050405020304" pitchFamily="18" charset="0"/>
                        </a:rPr>
                        <a:t>煤炭科学技术</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录用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961809803"/>
                  </a:ext>
                </a:extLst>
              </a:tr>
              <a:tr h="468000">
                <a:tc>
                  <a:txBody>
                    <a:bodyPr/>
                    <a:lstStyle/>
                    <a:p>
                      <a:pPr algn="ctr"/>
                      <a:r>
                        <a:rPr lang="en-US" altLang="zh-CN" sz="1800" kern="0" dirty="0">
                          <a:effectLst/>
                        </a:rPr>
                        <a:t>2</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mn-ea"/>
                          <a:cs typeface="Times New Roman" panose="02020603050405020304" pitchFamily="18" charset="0"/>
                        </a:rPr>
                        <a:t>论文</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mn-ea"/>
                          <a:cs typeface="Times New Roman" panose="02020603050405020304" pitchFamily="18" charset="0"/>
                        </a:rPr>
                        <a:t>底板油型气涌出机制及直流电法探测技究，</a:t>
                      </a:r>
                      <a:r>
                        <a:rPr lang="zh-CN" altLang="en-US" sz="1800" b="1" kern="100" dirty="0">
                          <a:effectLst/>
                          <a:latin typeface="等线" panose="02010600030101010101" pitchFamily="2" charset="-122"/>
                          <a:ea typeface="+mn-ea"/>
                          <a:cs typeface="Times New Roman" panose="02020603050405020304" pitchFamily="18" charset="0"/>
                        </a:rPr>
                        <a:t>煤炭技术</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终审</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20362180"/>
                  </a:ext>
                </a:extLst>
              </a:tr>
              <a:tr h="468000">
                <a:tc>
                  <a:txBody>
                    <a:bodyPr/>
                    <a:lstStyle/>
                    <a:p>
                      <a:pPr algn="ctr"/>
                      <a:r>
                        <a:rPr lang="en-US" sz="1800" kern="0" dirty="0">
                          <a:effectLst/>
                        </a:rPr>
                        <a:t>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论文</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en-US" altLang="zh-CN" sz="1800" kern="100" dirty="0">
                          <a:effectLst/>
                          <a:latin typeface="等线" panose="02010600030101010101" pitchFamily="2" charset="-122"/>
                          <a:ea typeface="+mn-ea"/>
                          <a:cs typeface="Times New Roman" panose="02020603050405020304" pitchFamily="18" charset="0"/>
                        </a:rPr>
                        <a:t>Emission prediction of oil-type gas out of the coal seam floor based on integration of advanced electrical resistivity exploration techniques with the GA-BP, </a:t>
                      </a:r>
                      <a:r>
                        <a:rPr lang="en-US" altLang="zh-CN" sz="1800" b="1" kern="100" dirty="0">
                          <a:effectLst/>
                          <a:latin typeface="等线" panose="02010600030101010101" pitchFamily="2" charset="-122"/>
                          <a:ea typeface="+mn-ea"/>
                          <a:cs typeface="Times New Roman" panose="02020603050405020304" pitchFamily="18" charset="0"/>
                        </a:rPr>
                        <a:t>Natural Hazards</a:t>
                      </a:r>
                      <a:endParaRPr 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投稿</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514516041"/>
                  </a:ext>
                </a:extLst>
              </a:tr>
              <a:tr h="468000">
                <a:tc>
                  <a:txBody>
                    <a:bodyPr/>
                    <a:lstStyle/>
                    <a:p>
                      <a:pPr algn="ct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专利</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mn-ea"/>
                          <a:cs typeface="Times New Roman" panose="02020603050405020304" pitchFamily="18" charset="0"/>
                        </a:rPr>
                        <a:t>可连接多条引线测量煤岩试样性质的装置</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实用新型</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230413309"/>
                  </a:ext>
                </a:extLst>
              </a:tr>
              <a:tr h="468000">
                <a:tc>
                  <a:txBody>
                    <a:bodyPr/>
                    <a:lstStyle/>
                    <a:p>
                      <a:pPr algn="ct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专利</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mn-ea"/>
                          <a:cs typeface="Times New Roman" panose="02020603050405020304" pitchFamily="18" charset="0"/>
                        </a:rPr>
                        <a:t>矿用双通道钻杆引流器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tc>
                  <a:txBody>
                    <a:bodyPr/>
                    <a:lstStyle/>
                    <a:p>
                      <a:pPr algn="ct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实用新型</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780572882"/>
                  </a:ext>
                </a:extLst>
              </a:tr>
            </a:tbl>
          </a:graphicData>
        </a:graphic>
      </p:graphicFrame>
    </p:spTree>
    <p:extLst>
      <p:ext uri="{BB962C8B-B14F-4D97-AF65-F5344CB8AC3E}">
        <p14:creationId xmlns:p14="http://schemas.microsoft.com/office/powerpoint/2010/main" val="940798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2D8F21B-6A33-4D3F-8D1B-6256F4AC0166}"/>
              </a:ext>
            </a:extLst>
          </p:cNvPr>
          <p:cNvPicPr>
            <a:picLocks noChangeAspect="1"/>
          </p:cNvPicPr>
          <p:nvPr/>
        </p:nvPicPr>
        <p:blipFill>
          <a:blip r:embed="rId2"/>
          <a:stretch>
            <a:fillRect/>
          </a:stretch>
        </p:blipFill>
        <p:spPr>
          <a:xfrm>
            <a:off x="0" y="0"/>
            <a:ext cx="9144000" cy="6858000"/>
          </a:xfrm>
          <a:prstGeom prst="rect">
            <a:avLst/>
          </a:prstGeom>
        </p:spPr>
      </p:pic>
      <p:sp>
        <p:nvSpPr>
          <p:cNvPr id="4" name="Text Box 2">
            <a:extLst>
              <a:ext uri="{FF2B5EF4-FFF2-40B4-BE49-F238E27FC236}">
                <a16:creationId xmlns:a16="http://schemas.microsoft.com/office/drawing/2014/main" id="{96A4672D-69C7-4483-B174-1DD84531024C}"/>
              </a:ext>
            </a:extLst>
          </p:cNvPr>
          <p:cNvSpPr txBox="1">
            <a:spLocks noChangeArrowheads="1"/>
          </p:cNvSpPr>
          <p:nvPr/>
        </p:nvSpPr>
        <p:spPr bwMode="auto">
          <a:xfrm>
            <a:off x="1586615" y="2972523"/>
            <a:ext cx="6376285" cy="2168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75000"/>
              </a:lnSpc>
              <a:spcBef>
                <a:spcPct val="50000"/>
              </a:spcBef>
              <a:spcAft>
                <a:spcPct val="0"/>
              </a:spcAft>
              <a:defRPr/>
            </a:pPr>
            <a:r>
              <a:rPr kumimoji="1" lang="zh-CN" altLang="en-US" sz="6600" b="1" dirty="0">
                <a:solidFill>
                  <a:srgbClr val="004E97"/>
                </a:solidFill>
                <a:latin typeface="华文新魏" panose="02010800040101010101" pitchFamily="2" charset="-122"/>
                <a:ea typeface="华文新魏" panose="02010800040101010101" pitchFamily="2" charset="-122"/>
              </a:rPr>
              <a:t>汇报结束</a:t>
            </a:r>
          </a:p>
          <a:p>
            <a:pPr fontAlgn="base">
              <a:lnSpc>
                <a:spcPct val="75000"/>
              </a:lnSpc>
              <a:spcBef>
                <a:spcPct val="50000"/>
              </a:spcBef>
              <a:spcAft>
                <a:spcPct val="0"/>
              </a:spcAft>
              <a:defRPr/>
            </a:pPr>
            <a:r>
              <a:rPr kumimoji="1" lang="zh-CN" altLang="en-US" sz="6600" b="1" dirty="0">
                <a:solidFill>
                  <a:srgbClr val="004E97"/>
                </a:solidFill>
                <a:latin typeface="华文新魏" panose="02010800040101010101" pitchFamily="2" charset="-122"/>
                <a:ea typeface="华文新魏" panose="02010800040101010101" pitchFamily="2" charset="-122"/>
              </a:rPr>
              <a:t>    谢谢各位专家！</a:t>
            </a:r>
          </a:p>
        </p:txBody>
      </p:sp>
    </p:spTree>
    <p:extLst>
      <p:ext uri="{BB962C8B-B14F-4D97-AF65-F5344CB8AC3E}">
        <p14:creationId xmlns:p14="http://schemas.microsoft.com/office/powerpoint/2010/main" val="216718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3" name="矩形 47">
            <a:extLst>
              <a:ext uri="{FF2B5EF4-FFF2-40B4-BE49-F238E27FC236}">
                <a16:creationId xmlns:a16="http://schemas.microsoft.com/office/drawing/2014/main" id="{8B42665F-FC8E-4F43-8F28-284258F13FF9}"/>
              </a:ext>
            </a:extLst>
          </p:cNvPr>
          <p:cNvSpPr>
            <a:spLocks noChangeArrowheads="1"/>
          </p:cNvSpPr>
          <p:nvPr/>
        </p:nvSpPr>
        <p:spPr bwMode="auto">
          <a:xfrm>
            <a:off x="212400" y="332105"/>
            <a:ext cx="4368569"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1.1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立项背景与意义  </a:t>
            </a:r>
            <a:r>
              <a:rPr kumimoji="0" lang="en-US" altLang="zh-CN" sz="3600" b="1" i="0" u="none" strike="noStrike" kern="1200" cap="none" spc="200" normalizeH="0" baseline="0" noProof="0" dirty="0">
                <a:ln>
                  <a:noFill/>
                </a:ln>
                <a:solidFill>
                  <a:srgbClr val="004E97"/>
                </a:solidFill>
                <a:effectLst>
                  <a:outerShdw blurRad="50800" dist="50800" dir="5400000" algn="ctr" rotWithShape="0">
                    <a:schemeClr val="bg1">
                      <a:lumMod val="75000"/>
                    </a:schemeClr>
                  </a:outerShdw>
                </a:effectLst>
                <a:uLnTx/>
                <a:uFillTx/>
                <a:latin typeface="黑体" panose="02010609060101010101" charset="-122"/>
                <a:ea typeface="黑体" panose="02010609060101010101" charset="-122"/>
                <a:cs typeface="+mn-cs"/>
                <a:sym typeface="Calibri" panose="020F0502020204030204" pitchFamily="34" charset="0"/>
              </a:rPr>
              <a:t> </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pic>
        <p:nvPicPr>
          <p:cNvPr id="5" name="图片 4">
            <a:extLst>
              <a:ext uri="{FF2B5EF4-FFF2-40B4-BE49-F238E27FC236}">
                <a16:creationId xmlns:a16="http://schemas.microsoft.com/office/drawing/2014/main" id="{AF91860C-3FBD-4E9C-8857-CB3128D6BF6B}"/>
              </a:ext>
            </a:extLst>
          </p:cNvPr>
          <p:cNvPicPr>
            <a:picLocks noChangeAspect="1"/>
          </p:cNvPicPr>
          <p:nvPr/>
        </p:nvPicPr>
        <p:blipFill>
          <a:blip r:embed="rId2"/>
          <a:stretch>
            <a:fillRect/>
          </a:stretch>
        </p:blipFill>
        <p:spPr>
          <a:xfrm>
            <a:off x="2884459" y="3674923"/>
            <a:ext cx="2256058" cy="2654844"/>
          </a:xfrm>
          <a:prstGeom prst="rect">
            <a:avLst/>
          </a:prstGeom>
        </p:spPr>
      </p:pic>
      <p:sp>
        <p:nvSpPr>
          <p:cNvPr id="9" name="文本框 8">
            <a:extLst>
              <a:ext uri="{FF2B5EF4-FFF2-40B4-BE49-F238E27FC236}">
                <a16:creationId xmlns:a16="http://schemas.microsoft.com/office/drawing/2014/main" id="{4976BB2A-BBA1-4565-8424-63E99B8DC656}"/>
              </a:ext>
            </a:extLst>
          </p:cNvPr>
          <p:cNvSpPr txBox="1"/>
          <p:nvPr/>
        </p:nvSpPr>
        <p:spPr>
          <a:xfrm>
            <a:off x="397136" y="1257143"/>
            <a:ext cx="8410687" cy="2221762"/>
          </a:xfrm>
          <a:prstGeom prst="rect">
            <a:avLst/>
          </a:prstGeom>
          <a:noFill/>
        </p:spPr>
        <p:txBody>
          <a:bodyPr wrap="square">
            <a:spAutoFit/>
          </a:bodyPr>
          <a:lstStyle/>
          <a:p>
            <a:pPr marL="358775" indent="-358775" algn="l">
              <a:lnSpc>
                <a:spcPct val="150000"/>
              </a:lnSpc>
              <a:buFont typeface="Wingdings" panose="05000000000000000000" pitchFamily="2" charset="2"/>
              <a:buChar char="p"/>
            </a:pPr>
            <a:r>
              <a:rPr lang="zh-CN" altLang="en-US" sz="2400" b="0" i="0" u="none" strike="noStrike" baseline="0" dirty="0">
                <a:latin typeface="黑体" panose="02010609060101010101" pitchFamily="49" charset="-122"/>
                <a:ea typeface="黑体" panose="02010609060101010101" pitchFamily="49" charset="-122"/>
              </a:rPr>
              <a:t>鄂尔多斯盆地是我国陆上超大型含油气沉积盆地之一，经历了多个典型沉积体系，盆地内</a:t>
            </a:r>
            <a:r>
              <a:rPr lang="zh-CN" altLang="en-US" sz="2400" b="0" i="0" u="none" strike="noStrike" baseline="0" dirty="0">
                <a:solidFill>
                  <a:srgbClr val="C00000"/>
                </a:solidFill>
                <a:latin typeface="黑体" panose="02010609060101010101" pitchFamily="49" charset="-122"/>
                <a:ea typeface="黑体" panose="02010609060101010101" pitchFamily="49" charset="-122"/>
              </a:rPr>
              <a:t>煤油气共存</a:t>
            </a:r>
            <a:r>
              <a:rPr lang="zh-CN" altLang="en-US" sz="2400" b="0" i="0" u="none" strike="noStrike" baseline="0" dirty="0">
                <a:latin typeface="黑体" panose="02010609060101010101" pitchFamily="49" charset="-122"/>
                <a:ea typeface="黑体" panose="02010609060101010101" pitchFamily="49" charset="-122"/>
              </a:rPr>
              <a:t>。</a:t>
            </a:r>
            <a:endParaRPr lang="en-US" altLang="zh-CN" sz="2400" b="0" i="0" u="none" strike="noStrike" baseline="0" dirty="0">
              <a:latin typeface="黑体" panose="02010609060101010101" pitchFamily="49" charset="-122"/>
              <a:ea typeface="黑体" panose="02010609060101010101" pitchFamily="49" charset="-122"/>
            </a:endParaRPr>
          </a:p>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盆地南缘</a:t>
            </a:r>
            <a:r>
              <a:rPr lang="zh-CN" altLang="en-US" sz="2400" dirty="0">
                <a:solidFill>
                  <a:srgbClr val="C00000"/>
                </a:solidFill>
                <a:latin typeface="黑体" panose="02010609060101010101" pitchFamily="49" charset="-122"/>
                <a:ea typeface="黑体" panose="02010609060101010101" pitchFamily="49" charset="-122"/>
              </a:rPr>
              <a:t>黄陇侏罗纪煤田</a:t>
            </a:r>
            <a:r>
              <a:rPr lang="zh-CN" altLang="en-US" sz="2400" dirty="0">
                <a:latin typeface="黑体" panose="02010609060101010101" pitchFamily="49" charset="-122"/>
                <a:ea typeface="黑体" panose="02010609060101010101" pitchFamily="49" charset="-122"/>
              </a:rPr>
              <a:t>是我国典型的煤油气共存、共采矿区</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主产长焰煤等动力用煤。</a:t>
            </a:r>
          </a:p>
        </p:txBody>
      </p:sp>
      <p:pic>
        <p:nvPicPr>
          <p:cNvPr id="11" name="图片 10">
            <a:extLst>
              <a:ext uri="{FF2B5EF4-FFF2-40B4-BE49-F238E27FC236}">
                <a16:creationId xmlns:a16="http://schemas.microsoft.com/office/drawing/2014/main" id="{37EB0BC9-A58B-40BF-8FD6-B1784F0C77E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97136" y="3716181"/>
            <a:ext cx="2184913" cy="2721110"/>
          </a:xfrm>
          <a:prstGeom prst="rect">
            <a:avLst/>
          </a:prstGeom>
        </p:spPr>
      </p:pic>
      <p:graphicFrame>
        <p:nvGraphicFramePr>
          <p:cNvPr id="14" name="表格 14">
            <a:extLst>
              <a:ext uri="{FF2B5EF4-FFF2-40B4-BE49-F238E27FC236}">
                <a16:creationId xmlns:a16="http://schemas.microsoft.com/office/drawing/2014/main" id="{7414F9EA-74A5-452B-AAE5-D8C00F778572}"/>
              </a:ext>
            </a:extLst>
          </p:cNvPr>
          <p:cNvGraphicFramePr>
            <a:graphicFrameLocks noGrp="1"/>
          </p:cNvGraphicFramePr>
          <p:nvPr>
            <p:extLst>
              <p:ext uri="{D42A27DB-BD31-4B8C-83A1-F6EECF244321}">
                <p14:modId xmlns:p14="http://schemas.microsoft.com/office/powerpoint/2010/main" val="1695252371"/>
              </p:ext>
            </p:extLst>
          </p:nvPr>
        </p:nvGraphicFramePr>
        <p:xfrm>
          <a:off x="5289535" y="3674923"/>
          <a:ext cx="3672000" cy="272111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3416746970"/>
                    </a:ext>
                  </a:extLst>
                </a:gridCol>
                <a:gridCol w="1224000">
                  <a:extLst>
                    <a:ext uri="{9D8B030D-6E8A-4147-A177-3AD203B41FA5}">
                      <a16:colId xmlns:a16="http://schemas.microsoft.com/office/drawing/2014/main" val="832524293"/>
                    </a:ext>
                  </a:extLst>
                </a:gridCol>
                <a:gridCol w="1224000">
                  <a:extLst>
                    <a:ext uri="{9D8B030D-6E8A-4147-A177-3AD203B41FA5}">
                      <a16:colId xmlns:a16="http://schemas.microsoft.com/office/drawing/2014/main" val="861802283"/>
                    </a:ext>
                  </a:extLst>
                </a:gridCol>
              </a:tblGrid>
              <a:tr h="388730">
                <a:tc>
                  <a:txBody>
                    <a:bodyPr/>
                    <a:lstStyle/>
                    <a:p>
                      <a:r>
                        <a:rPr lang="zh-CN" altLang="en-US" sz="1600" dirty="0"/>
                        <a:t>矿区</a:t>
                      </a:r>
                    </a:p>
                  </a:txBody>
                  <a:tcPr/>
                </a:tc>
                <a:tc>
                  <a:txBody>
                    <a:bodyPr/>
                    <a:lstStyle/>
                    <a:p>
                      <a:r>
                        <a:rPr lang="zh-CN" altLang="en-US" sz="1600" dirty="0"/>
                        <a:t>储量</a:t>
                      </a:r>
                    </a:p>
                  </a:txBody>
                  <a:tcPr/>
                </a:tc>
                <a:tc>
                  <a:txBody>
                    <a:bodyPr/>
                    <a:lstStyle/>
                    <a:p>
                      <a:r>
                        <a:rPr lang="zh-CN" altLang="en-US" sz="1600" dirty="0"/>
                        <a:t>年产量</a:t>
                      </a:r>
                    </a:p>
                  </a:txBody>
                  <a:tcPr/>
                </a:tc>
                <a:extLst>
                  <a:ext uri="{0D108BD9-81ED-4DB2-BD59-A6C34878D82A}">
                    <a16:rowId xmlns:a16="http://schemas.microsoft.com/office/drawing/2014/main" val="1940768938"/>
                  </a:ext>
                </a:extLst>
              </a:tr>
              <a:tr h="388730">
                <a:tc>
                  <a:txBody>
                    <a:bodyPr/>
                    <a:lstStyle/>
                    <a:p>
                      <a:r>
                        <a:rPr lang="zh-CN" altLang="en-US" sz="1600" b="0" i="0" u="none" strike="noStrike" baseline="0" dirty="0">
                          <a:latin typeface="FZSSK--GBK1-0"/>
                        </a:rPr>
                        <a:t>陕西黄陵</a:t>
                      </a:r>
                      <a:endParaRPr lang="zh-CN" altLang="en-US" sz="1600" dirty="0"/>
                    </a:p>
                  </a:txBody>
                  <a:tcPr/>
                </a:tc>
                <a:tc rowSpan="4">
                  <a:txBody>
                    <a:bodyPr/>
                    <a:lstStyle/>
                    <a:p>
                      <a:pPr algn="ctr"/>
                      <a:r>
                        <a:rPr lang="en-US" altLang="zh-CN" sz="1600" dirty="0"/>
                        <a:t>230.5</a:t>
                      </a:r>
                      <a:r>
                        <a:rPr lang="zh-CN" altLang="en-US" sz="1600" dirty="0"/>
                        <a:t>亿吨</a:t>
                      </a:r>
                    </a:p>
                  </a:txBody>
                  <a:tcPr anchor="ctr"/>
                </a:tc>
                <a:tc>
                  <a:txBody>
                    <a:bodyPr/>
                    <a:lstStyle/>
                    <a:p>
                      <a:pPr algn="ctr"/>
                      <a:r>
                        <a:rPr lang="en-US" altLang="zh-CN" sz="1600" b="0" i="0" u="none" strike="noStrike" baseline="0" dirty="0">
                          <a:latin typeface="FZSSK--GBK1-0"/>
                        </a:rPr>
                        <a:t>3033</a:t>
                      </a:r>
                      <a:r>
                        <a:rPr lang="zh-CN" altLang="en-US" sz="1600" b="0" i="0" u="none" strike="noStrike" baseline="0" dirty="0">
                          <a:latin typeface="FZSSK--GBK1-0"/>
                        </a:rPr>
                        <a:t>万吨</a:t>
                      </a:r>
                      <a:endParaRPr lang="zh-CN" altLang="en-US" sz="1600" dirty="0"/>
                    </a:p>
                  </a:txBody>
                  <a:tcPr/>
                </a:tc>
                <a:extLst>
                  <a:ext uri="{0D108BD9-81ED-4DB2-BD59-A6C34878D82A}">
                    <a16:rowId xmlns:a16="http://schemas.microsoft.com/office/drawing/2014/main" val="2822878448"/>
                  </a:ext>
                </a:extLst>
              </a:tr>
              <a:tr h="388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u="none" strike="noStrike" baseline="0" dirty="0">
                          <a:latin typeface="FZSSK--GBK1-0"/>
                        </a:rPr>
                        <a:t>陕西彬长</a:t>
                      </a:r>
                      <a:endParaRPr lang="zh-CN" altLang="en-US" sz="1600" dirty="0"/>
                    </a:p>
                  </a:txBody>
                  <a:tcPr/>
                </a:tc>
                <a:tc vMerge="1">
                  <a:txBody>
                    <a:bodyPr/>
                    <a:lstStyle/>
                    <a:p>
                      <a:endParaRPr lang="zh-CN" altLang="en-US" dirty="0"/>
                    </a:p>
                  </a:txBody>
                  <a:tcPr/>
                </a:tc>
                <a:tc>
                  <a:txBody>
                    <a:bodyPr/>
                    <a:lstStyle/>
                    <a:p>
                      <a:pPr algn="ctr"/>
                      <a:r>
                        <a:rPr lang="en-US" altLang="zh-CN" sz="1600" dirty="0"/>
                        <a:t>5996</a:t>
                      </a:r>
                      <a:r>
                        <a:rPr lang="zh-CN" altLang="en-US" sz="1600" dirty="0"/>
                        <a:t>万吨</a:t>
                      </a:r>
                    </a:p>
                  </a:txBody>
                  <a:tcPr/>
                </a:tc>
                <a:extLst>
                  <a:ext uri="{0D108BD9-81ED-4DB2-BD59-A6C34878D82A}">
                    <a16:rowId xmlns:a16="http://schemas.microsoft.com/office/drawing/2014/main" val="3622938540"/>
                  </a:ext>
                </a:extLst>
              </a:tr>
              <a:tr h="388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u="none" strike="noStrike" baseline="0" dirty="0">
                          <a:latin typeface="FZSSK--GBK1-0"/>
                        </a:rPr>
                        <a:t>陕西旬耀</a:t>
                      </a:r>
                      <a:endParaRPr lang="zh-CN" altLang="en-US" sz="1600" dirty="0"/>
                    </a:p>
                  </a:txBody>
                  <a:tcPr/>
                </a:tc>
                <a:tc vMerge="1">
                  <a:txBody>
                    <a:bodyPr/>
                    <a:lstStyle/>
                    <a:p>
                      <a:endParaRPr lang="zh-CN" altLang="en-US" dirty="0"/>
                    </a:p>
                  </a:txBody>
                  <a:tcPr/>
                </a:tc>
                <a:tc>
                  <a:txBody>
                    <a:bodyPr/>
                    <a:lstStyle/>
                    <a:p>
                      <a:pPr algn="ctr"/>
                      <a:r>
                        <a:rPr lang="en-US" altLang="zh-CN" sz="1600" dirty="0"/>
                        <a:t>771</a:t>
                      </a:r>
                      <a:r>
                        <a:rPr lang="zh-CN" altLang="en-US" sz="1600" dirty="0"/>
                        <a:t>万吨</a:t>
                      </a:r>
                    </a:p>
                  </a:txBody>
                  <a:tcPr/>
                </a:tc>
                <a:extLst>
                  <a:ext uri="{0D108BD9-81ED-4DB2-BD59-A6C34878D82A}">
                    <a16:rowId xmlns:a16="http://schemas.microsoft.com/office/drawing/2014/main" val="591974680"/>
                  </a:ext>
                </a:extLst>
              </a:tr>
              <a:tr h="388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u="none" strike="noStrike" baseline="0" dirty="0">
                          <a:latin typeface="FZSSK--GBK1-0"/>
                        </a:rPr>
                        <a:t>陕西永陇</a:t>
                      </a:r>
                      <a:endParaRPr lang="zh-CN" altLang="en-US" sz="1600" dirty="0"/>
                    </a:p>
                  </a:txBody>
                  <a:tcPr/>
                </a:tc>
                <a:tc vMerge="1">
                  <a:txBody>
                    <a:bodyPr/>
                    <a:lstStyle/>
                    <a:p>
                      <a:endParaRPr lang="zh-CN" altLang="en-US" dirty="0"/>
                    </a:p>
                  </a:txBody>
                  <a:tcPr/>
                </a:tc>
                <a:tc>
                  <a:txBody>
                    <a:bodyPr/>
                    <a:lstStyle/>
                    <a:p>
                      <a:pPr algn="ctr"/>
                      <a:r>
                        <a:rPr lang="en-US" altLang="zh-CN" sz="1600" dirty="0"/>
                        <a:t>~800</a:t>
                      </a:r>
                      <a:r>
                        <a:rPr lang="zh-CN" altLang="en-US" sz="1600" dirty="0"/>
                        <a:t>万吨</a:t>
                      </a:r>
                    </a:p>
                  </a:txBody>
                  <a:tcPr/>
                </a:tc>
                <a:extLst>
                  <a:ext uri="{0D108BD9-81ED-4DB2-BD59-A6C34878D82A}">
                    <a16:rowId xmlns:a16="http://schemas.microsoft.com/office/drawing/2014/main" val="657069007"/>
                  </a:ext>
                </a:extLst>
              </a:tr>
              <a:tr h="388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甘肃窑街</a:t>
                      </a:r>
                    </a:p>
                  </a:txBody>
                  <a:tcPr/>
                </a:tc>
                <a:tc>
                  <a:txBody>
                    <a:bodyPr/>
                    <a:lstStyle/>
                    <a:p>
                      <a:pPr algn="ctr"/>
                      <a:r>
                        <a:rPr lang="en-US" altLang="zh-CN" sz="1600" dirty="0"/>
                        <a:t>~2</a:t>
                      </a:r>
                      <a:r>
                        <a:rPr lang="zh-CN" altLang="en-US" sz="1600" dirty="0"/>
                        <a:t>亿吨</a:t>
                      </a:r>
                    </a:p>
                  </a:txBody>
                  <a:tcPr/>
                </a:tc>
                <a:tc>
                  <a:txBody>
                    <a:bodyPr/>
                    <a:lstStyle/>
                    <a:p>
                      <a:pPr algn="ctr"/>
                      <a:r>
                        <a:rPr lang="en-US" altLang="zh-CN" sz="1600" dirty="0"/>
                        <a:t>604</a:t>
                      </a:r>
                      <a:r>
                        <a:rPr lang="zh-CN" altLang="en-US" sz="1600" dirty="0"/>
                        <a:t>万吨</a:t>
                      </a:r>
                    </a:p>
                  </a:txBody>
                  <a:tcPr/>
                </a:tc>
                <a:extLst>
                  <a:ext uri="{0D108BD9-81ED-4DB2-BD59-A6C34878D82A}">
                    <a16:rowId xmlns:a16="http://schemas.microsoft.com/office/drawing/2014/main" val="3529157914"/>
                  </a:ext>
                </a:extLst>
              </a:tr>
              <a:tr h="388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陕北子长</a:t>
                      </a:r>
                    </a:p>
                  </a:txBody>
                  <a:tcPr/>
                </a:tc>
                <a:tc>
                  <a:txBody>
                    <a:bodyPr/>
                    <a:lstStyle/>
                    <a:p>
                      <a:pPr algn="ctr"/>
                      <a:r>
                        <a:rPr lang="en-US" altLang="zh-CN" sz="1600" dirty="0"/>
                        <a:t>28.94</a:t>
                      </a:r>
                      <a:r>
                        <a:rPr lang="zh-CN" altLang="en-US" sz="1600" dirty="0"/>
                        <a:t>亿吨</a:t>
                      </a:r>
                    </a:p>
                  </a:txBody>
                  <a:tcPr/>
                </a:tc>
                <a:tc>
                  <a:txBody>
                    <a:bodyPr/>
                    <a:lstStyle/>
                    <a:p>
                      <a:pPr algn="ctr"/>
                      <a:r>
                        <a:rPr lang="en-US" altLang="zh-CN" sz="1600" dirty="0"/>
                        <a:t>~2000</a:t>
                      </a:r>
                      <a:r>
                        <a:rPr lang="zh-CN" altLang="en-US" sz="1600" dirty="0"/>
                        <a:t>万吨</a:t>
                      </a:r>
                    </a:p>
                  </a:txBody>
                  <a:tcPr/>
                </a:tc>
                <a:extLst>
                  <a:ext uri="{0D108BD9-81ED-4DB2-BD59-A6C34878D82A}">
                    <a16:rowId xmlns:a16="http://schemas.microsoft.com/office/drawing/2014/main" val="1442878828"/>
                  </a:ext>
                </a:extLst>
              </a:tr>
            </a:tbl>
          </a:graphicData>
        </a:graphic>
      </p:graphicFrame>
      <p:sp>
        <p:nvSpPr>
          <p:cNvPr id="15" name="文本框 14">
            <a:extLst>
              <a:ext uri="{FF2B5EF4-FFF2-40B4-BE49-F238E27FC236}">
                <a16:creationId xmlns:a16="http://schemas.microsoft.com/office/drawing/2014/main" id="{D08880AC-F3BF-4D3E-8CA5-351CD8FEF07E}"/>
              </a:ext>
            </a:extLst>
          </p:cNvPr>
          <p:cNvSpPr txBox="1"/>
          <p:nvPr/>
        </p:nvSpPr>
        <p:spPr>
          <a:xfrm>
            <a:off x="660524" y="6424616"/>
            <a:ext cx="1620957" cy="338554"/>
          </a:xfrm>
          <a:prstGeom prst="rect">
            <a:avLst/>
          </a:prstGeom>
          <a:noFill/>
        </p:spPr>
        <p:txBody>
          <a:bodyPr wrap="none" rtlCol="0">
            <a:spAutoFit/>
          </a:bodyPr>
          <a:lstStyle/>
          <a:p>
            <a:r>
              <a:rPr lang="zh-CN" altLang="en-US" sz="1600" dirty="0"/>
              <a:t>盆地资源分布图</a:t>
            </a:r>
          </a:p>
        </p:txBody>
      </p:sp>
      <p:sp>
        <p:nvSpPr>
          <p:cNvPr id="16" name="文本框 15">
            <a:extLst>
              <a:ext uri="{FF2B5EF4-FFF2-40B4-BE49-F238E27FC236}">
                <a16:creationId xmlns:a16="http://schemas.microsoft.com/office/drawing/2014/main" id="{10D0AD71-5179-4733-AECD-191DD6BC643E}"/>
              </a:ext>
            </a:extLst>
          </p:cNvPr>
          <p:cNvSpPr txBox="1"/>
          <p:nvPr/>
        </p:nvSpPr>
        <p:spPr>
          <a:xfrm>
            <a:off x="3269669" y="6424616"/>
            <a:ext cx="1210588" cy="338554"/>
          </a:xfrm>
          <a:prstGeom prst="rect">
            <a:avLst/>
          </a:prstGeom>
          <a:noFill/>
        </p:spPr>
        <p:txBody>
          <a:bodyPr wrap="none" rtlCol="0">
            <a:spAutoFit/>
          </a:bodyPr>
          <a:lstStyle/>
          <a:p>
            <a:r>
              <a:rPr lang="zh-CN" altLang="en-US" sz="1600" dirty="0"/>
              <a:t>地质柱状图</a:t>
            </a:r>
          </a:p>
        </p:txBody>
      </p:sp>
    </p:spTree>
    <p:extLst>
      <p:ext uri="{BB962C8B-B14F-4D97-AF65-F5344CB8AC3E}">
        <p14:creationId xmlns:p14="http://schemas.microsoft.com/office/powerpoint/2010/main" val="3875424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05796088-1FAA-4D0E-AC1E-BB34694A01B1}"/>
              </a:ext>
            </a:extLst>
          </p:cNvPr>
          <p:cNvPicPr>
            <a:picLocks noChangeAspect="1"/>
          </p:cNvPicPr>
          <p:nvPr/>
        </p:nvPicPr>
        <p:blipFill rotWithShape="1">
          <a:blip r:embed="rId2">
            <a:duotone>
              <a:schemeClr val="accent2">
                <a:shade val="45000"/>
                <a:satMod val="135000"/>
              </a:schemeClr>
              <a:prstClr val="white"/>
            </a:duotone>
            <a:lum contrast="8000"/>
          </a:blip>
          <a:srcRect t="8123" r="3343"/>
          <a:stretch/>
        </p:blipFill>
        <p:spPr>
          <a:xfrm>
            <a:off x="3076469" y="3282957"/>
            <a:ext cx="2800167" cy="1372328"/>
          </a:xfrm>
          <a:prstGeom prst="rect">
            <a:avLst/>
          </a:prstGeom>
        </p:spPr>
      </p:pic>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400" y="332105"/>
            <a:ext cx="4368569"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1.1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立项背景与意义  </a:t>
            </a:r>
            <a:r>
              <a:rPr kumimoji="0" lang="en-US" altLang="zh-CN" sz="3600" b="1" i="0" u="none" strike="noStrike" kern="1200" cap="none" spc="200" normalizeH="0" baseline="0" noProof="0" dirty="0">
                <a:ln>
                  <a:noFill/>
                </a:ln>
                <a:solidFill>
                  <a:srgbClr val="004E97"/>
                </a:solidFill>
                <a:effectLst>
                  <a:outerShdw blurRad="50800" dist="50800" dir="5400000" algn="ctr" rotWithShape="0">
                    <a:schemeClr val="bg1">
                      <a:lumMod val="75000"/>
                    </a:schemeClr>
                  </a:outerShdw>
                </a:effectLst>
                <a:uLnTx/>
                <a:uFillTx/>
                <a:latin typeface="黑体" panose="02010609060101010101" charset="-122"/>
                <a:ea typeface="黑体" panose="02010609060101010101" charset="-122"/>
                <a:cs typeface="+mn-cs"/>
                <a:sym typeface="Calibri" panose="020F0502020204030204" pitchFamily="34" charset="0"/>
              </a:rPr>
              <a:t> </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978A548A-E204-4FB8-AAC5-D07078785F49}"/>
              </a:ext>
            </a:extLst>
          </p:cNvPr>
          <p:cNvSpPr txBox="1"/>
          <p:nvPr/>
        </p:nvSpPr>
        <p:spPr>
          <a:xfrm>
            <a:off x="397136" y="1257143"/>
            <a:ext cx="8410687" cy="1667764"/>
          </a:xfrm>
          <a:prstGeom prst="rect">
            <a:avLst/>
          </a:prstGeom>
          <a:noFill/>
        </p:spPr>
        <p:txBody>
          <a:bodyPr wrap="square">
            <a:spAutoFit/>
          </a:bodyPr>
          <a:lstStyle/>
          <a:p>
            <a:pPr marL="358775" indent="-358775" algn="l">
              <a:lnSpc>
                <a:spcPct val="150000"/>
              </a:lnSpc>
              <a:buFont typeface="Wingdings" panose="05000000000000000000" pitchFamily="2" charset="2"/>
              <a:buChar char="p"/>
            </a:pPr>
            <a:r>
              <a:rPr lang="zh-CN" altLang="en-US" sz="2400" b="0" i="0" u="none" strike="noStrike" baseline="0" dirty="0">
                <a:latin typeface="黑体" panose="02010609060101010101" pitchFamily="49" charset="-122"/>
                <a:ea typeface="黑体" panose="02010609060101010101" pitchFamily="49" charset="-122"/>
              </a:rPr>
              <a:t>黄陵矿区开采条件复杂，油气共生灾害严重，多次出现异常涌出，二盘区翼显现较为集中，给矿井安全生产造成很大威胁。</a:t>
            </a:r>
            <a:endParaRPr lang="zh-CN" altLang="en-US" sz="24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D6AC3D4F-36C3-4E11-914A-9EE963CF3D2C}"/>
              </a:ext>
            </a:extLst>
          </p:cNvPr>
          <p:cNvSpPr/>
          <p:nvPr/>
        </p:nvSpPr>
        <p:spPr>
          <a:xfrm>
            <a:off x="5876636" y="2966720"/>
            <a:ext cx="3054964" cy="1829327"/>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Wingdings" panose="05000000000000000000" pitchFamily="2" charset="2"/>
              <a:buChar char="Ø"/>
            </a:pPr>
            <a:r>
              <a:rPr lang="zh-CN" altLang="en-US"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黄陵</a:t>
            </a:r>
            <a:r>
              <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号煤矿：油气异常涌出导致巷道瓦斯体积分数高达</a:t>
            </a:r>
            <a:r>
              <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en-US"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％、瞬时涌出速率高达</a:t>
            </a:r>
            <a:r>
              <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187 m</a:t>
            </a:r>
            <a:r>
              <a:rPr lang="en-US" altLang="zh-CN" sz="1200" b="0" i="0" u="none" strike="noStrike"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/min</a:t>
            </a:r>
            <a:r>
              <a:rPr lang="zh-CN" altLang="en-US"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，单次涌出</a:t>
            </a:r>
            <a:r>
              <a:rPr lang="en-US" altLang="zh-CN" sz="1200" b="0" i="0" u="none" strike="noStrike" baseline="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a:t>
            </a:r>
            <a:r>
              <a:rPr lang="zh-CN" altLang="en-US" sz="1200" b="0" i="0" u="none" strike="noStrike" baseline="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万方</a:t>
            </a:r>
            <a:r>
              <a:rPr lang="zh-CN" altLang="en-US"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lgn="l">
              <a:buFont typeface="Wingdings" panose="05000000000000000000" pitchFamily="2" charset="2"/>
              <a:buChar char="Ø"/>
            </a:pPr>
            <a:r>
              <a:rPr lang="zh-CN" altLang="en-US"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黄陵</a:t>
            </a:r>
            <a:r>
              <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号煤矿：掘进工作面过 </a:t>
            </a:r>
            <a:r>
              <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P2-1 </a:t>
            </a:r>
            <a:r>
              <a:rPr lang="zh-CN" altLang="en-US"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断层期间，</a:t>
            </a:r>
            <a:r>
              <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号钻场施工底板油型气异常涌出，</a:t>
            </a:r>
            <a:r>
              <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24 </a:t>
            </a:r>
            <a:r>
              <a:rPr lang="zh-CN" altLang="en-US"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小时涌出量约</a:t>
            </a:r>
            <a:r>
              <a:rPr lang="zh-CN" altLang="en-US" sz="1200" b="0" i="0" u="none" strike="noStrike" baseline="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b="0" i="0" u="none" strike="noStrike" baseline="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200" b="0" i="0" u="none" strike="noStrike" baseline="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万方</a:t>
            </a:r>
            <a:r>
              <a:rPr lang="zh-CN" altLang="en-US"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lgn="l">
              <a:buFont typeface="Wingdings" panose="05000000000000000000" pitchFamily="2" charset="2"/>
              <a:buChar char="Ø"/>
            </a:pP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芦村</a:t>
            </a:r>
            <a:r>
              <a:rPr lang="en-US" altLang="zh-CN"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号煤矿：煤层顶板砂岩时发生大量油气井喷现象，井下探孔测得钻孔油气瞬间最大涌出量达</a:t>
            </a:r>
            <a:r>
              <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16 m</a:t>
            </a:r>
            <a:r>
              <a:rPr lang="en-US" altLang="zh-CN" sz="1200" b="0" i="0" u="none" strike="noStrike" baseline="30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b="0" i="0" u="none" strike="noStrike"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/min </a:t>
            </a:r>
            <a:r>
              <a:rPr lang="zh-CN" altLang="en-US" sz="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0" name="文本框 9">
            <a:extLst>
              <a:ext uri="{FF2B5EF4-FFF2-40B4-BE49-F238E27FC236}">
                <a16:creationId xmlns:a16="http://schemas.microsoft.com/office/drawing/2014/main" id="{C362EDF7-A79C-4414-B7A9-51197222673E}"/>
              </a:ext>
            </a:extLst>
          </p:cNvPr>
          <p:cNvSpPr txBox="1"/>
          <p:nvPr/>
        </p:nvSpPr>
        <p:spPr>
          <a:xfrm>
            <a:off x="331357" y="5188110"/>
            <a:ext cx="8542244" cy="1291700"/>
          </a:xfrm>
          <a:prstGeom prst="rect">
            <a:avLst/>
          </a:prstGeom>
          <a:solidFill>
            <a:schemeClr val="accent5">
              <a:lumMod val="20000"/>
              <a:lumOff val="80000"/>
            </a:schemeClr>
          </a:solidFill>
          <a:ln w="15875">
            <a:solidFill>
              <a:schemeClr val="tx1"/>
            </a:solidFill>
          </a:ln>
        </p:spPr>
        <p:txBody>
          <a:bodyPr wrap="square">
            <a:spAutoFit/>
          </a:bodyPr>
          <a:lstStyle/>
          <a:p>
            <a:pPr>
              <a:lnSpc>
                <a:spcPct val="150000"/>
              </a:lnSpc>
            </a:pPr>
            <a:r>
              <a:rPr lang="zh-CN" altLang="en-US" b="1" dirty="0">
                <a:latin typeface="微软雅黑 Light" panose="020B0502040204020203" pitchFamily="34" charset="-122"/>
                <a:ea typeface="微软雅黑 Light" panose="020B0502040204020203" pitchFamily="34" charset="-122"/>
              </a:rPr>
              <a:t>油型气</a:t>
            </a:r>
            <a:r>
              <a:rPr lang="zh-CN" altLang="en-US" dirty="0">
                <a:latin typeface="微软雅黑 Light" panose="020B0502040204020203" pitchFamily="34" charset="-122"/>
                <a:ea typeface="微软雅黑 Light" panose="020B0502040204020203" pitchFamily="34" charset="-122"/>
              </a:rPr>
              <a:t>：三叠系延长组烃源岩的成</a:t>
            </a:r>
            <a:r>
              <a:rPr lang="zh-CN" altLang="en-US" sz="1800" b="0" i="0" u="none" strike="noStrike" baseline="0" dirty="0">
                <a:latin typeface="微软雅黑 Light" panose="020B0502040204020203" pitchFamily="34" charset="-122"/>
                <a:ea typeface="微软雅黑 Light" panose="020B0502040204020203" pitchFamily="34" charset="-122"/>
              </a:rPr>
              <a:t>油有机质</a:t>
            </a:r>
            <a:r>
              <a:rPr lang="en-US" altLang="zh-CN" sz="1800" b="0" i="0" u="none" strike="noStrike" baseline="0" dirty="0">
                <a:latin typeface="微软雅黑 Light" panose="020B0502040204020203" pitchFamily="34" charset="-122"/>
                <a:ea typeface="微软雅黑 Light" panose="020B0502040204020203" pitchFamily="34" charset="-122"/>
              </a:rPr>
              <a:t>(</a:t>
            </a:r>
            <a:r>
              <a:rPr lang="zh-CN" altLang="en-US" sz="1800" b="0" i="0" u="none" strike="noStrike" baseline="0" dirty="0">
                <a:latin typeface="微软雅黑 Light" panose="020B0502040204020203" pitchFamily="34" charset="-122"/>
                <a:ea typeface="微软雅黑 Light" panose="020B0502040204020203" pitchFamily="34" charset="-122"/>
              </a:rPr>
              <a:t>腐泥型和混合型干酪根</a:t>
            </a:r>
            <a:r>
              <a:rPr lang="en-US" altLang="zh-CN" sz="1800" b="0" i="0" u="none" strike="noStrike" baseline="0" dirty="0">
                <a:latin typeface="微软雅黑 Light" panose="020B0502040204020203" pitchFamily="34" charset="-122"/>
                <a:ea typeface="微软雅黑 Light" panose="020B0502040204020203" pitchFamily="34" charset="-122"/>
              </a:rPr>
              <a:t>)</a:t>
            </a:r>
            <a:r>
              <a:rPr lang="zh-CN" altLang="en-US" sz="1800" b="0" i="0" u="none" strike="noStrike" baseline="0" dirty="0">
                <a:latin typeface="微软雅黑 Light" panose="020B0502040204020203" pitchFamily="34" charset="-122"/>
                <a:ea typeface="微软雅黑 Light" panose="020B0502040204020203" pitchFamily="34" charset="-122"/>
              </a:rPr>
              <a:t>在热力作用以及石油热裂解形成的各种天然气，在地质作用下存储在煤层顶底板的砂岩层。井下采掘活动诱发油型气大量涌出至采掘空间，严重威胁煤矿的安全生产。</a:t>
            </a:r>
            <a:endParaRPr lang="zh-CN" altLang="en-US" dirty="0">
              <a:latin typeface="微软雅黑 Light" panose="020B0502040204020203" pitchFamily="34" charset="-122"/>
              <a:ea typeface="微软雅黑 Light" panose="020B0502040204020203" pitchFamily="34" charset="-122"/>
            </a:endParaRPr>
          </a:p>
        </p:txBody>
      </p:sp>
      <p:pic>
        <p:nvPicPr>
          <p:cNvPr id="14" name="图片 13">
            <a:extLst>
              <a:ext uri="{FF2B5EF4-FFF2-40B4-BE49-F238E27FC236}">
                <a16:creationId xmlns:a16="http://schemas.microsoft.com/office/drawing/2014/main" id="{DF958D60-77DF-4866-98FD-66AAB7F29FA2}"/>
              </a:ext>
            </a:extLst>
          </p:cNvPr>
          <p:cNvPicPr>
            <a:picLocks noChangeAspect="1"/>
          </p:cNvPicPr>
          <p:nvPr/>
        </p:nvPicPr>
        <p:blipFill>
          <a:blip r:embed="rId3"/>
          <a:stretch>
            <a:fillRect/>
          </a:stretch>
        </p:blipFill>
        <p:spPr>
          <a:xfrm>
            <a:off x="132866" y="3282957"/>
            <a:ext cx="3015321" cy="1161847"/>
          </a:xfrm>
          <a:prstGeom prst="rect">
            <a:avLst/>
          </a:prstGeom>
        </p:spPr>
      </p:pic>
      <p:sp>
        <p:nvSpPr>
          <p:cNvPr id="15" name="文本框 14">
            <a:extLst>
              <a:ext uri="{FF2B5EF4-FFF2-40B4-BE49-F238E27FC236}">
                <a16:creationId xmlns:a16="http://schemas.microsoft.com/office/drawing/2014/main" id="{E1C0643D-9699-41B3-9A25-5A7701DB5675}"/>
              </a:ext>
            </a:extLst>
          </p:cNvPr>
          <p:cNvSpPr txBox="1"/>
          <p:nvPr/>
        </p:nvSpPr>
        <p:spPr>
          <a:xfrm>
            <a:off x="3689408" y="4655285"/>
            <a:ext cx="1826141" cy="338554"/>
          </a:xfrm>
          <a:prstGeom prst="rect">
            <a:avLst/>
          </a:prstGeom>
          <a:noFill/>
        </p:spPr>
        <p:txBody>
          <a:bodyPr wrap="none" rtlCol="0">
            <a:spAutoFit/>
          </a:bodyPr>
          <a:lstStyle/>
          <a:p>
            <a:r>
              <a:rPr lang="zh-CN" altLang="en-US" sz="1600" dirty="0"/>
              <a:t>砂岩层厚度分布图</a:t>
            </a:r>
          </a:p>
        </p:txBody>
      </p:sp>
      <p:sp>
        <p:nvSpPr>
          <p:cNvPr id="16" name="文本框 15">
            <a:extLst>
              <a:ext uri="{FF2B5EF4-FFF2-40B4-BE49-F238E27FC236}">
                <a16:creationId xmlns:a16="http://schemas.microsoft.com/office/drawing/2014/main" id="{E87047A1-F5E2-48E0-8F8C-44E8D57EA435}"/>
              </a:ext>
            </a:extLst>
          </p:cNvPr>
          <p:cNvSpPr txBox="1"/>
          <p:nvPr/>
        </p:nvSpPr>
        <p:spPr>
          <a:xfrm>
            <a:off x="441139" y="4653525"/>
            <a:ext cx="2236510" cy="338554"/>
          </a:xfrm>
          <a:prstGeom prst="rect">
            <a:avLst/>
          </a:prstGeom>
          <a:noFill/>
        </p:spPr>
        <p:txBody>
          <a:bodyPr wrap="none" rtlCol="0">
            <a:spAutoFit/>
          </a:bodyPr>
          <a:lstStyle/>
          <a:p>
            <a:r>
              <a:rPr lang="zh-CN" altLang="en-US" sz="1600" dirty="0"/>
              <a:t>底板油型气涌出示意图</a:t>
            </a:r>
          </a:p>
        </p:txBody>
      </p:sp>
    </p:spTree>
    <p:extLst>
      <p:ext uri="{BB962C8B-B14F-4D97-AF65-F5344CB8AC3E}">
        <p14:creationId xmlns:p14="http://schemas.microsoft.com/office/powerpoint/2010/main" val="474457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400" y="332105"/>
            <a:ext cx="4368569"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1.2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油型气防治现状</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978A548A-E204-4FB8-AAC5-D07078785F49}"/>
              </a:ext>
            </a:extLst>
          </p:cNvPr>
          <p:cNvSpPr txBox="1"/>
          <p:nvPr/>
        </p:nvSpPr>
        <p:spPr>
          <a:xfrm>
            <a:off x="397136" y="1257143"/>
            <a:ext cx="8111864" cy="1667764"/>
          </a:xfrm>
          <a:prstGeom prst="rect">
            <a:avLst/>
          </a:prstGeom>
          <a:noFill/>
        </p:spPr>
        <p:txBody>
          <a:bodyPr wrap="square">
            <a:spAutoFit/>
          </a:bodyPr>
          <a:lstStyle/>
          <a:p>
            <a:pPr marL="358775" indent="-358775" algn="l">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揭示了油型气赋存与涌出规律，统计分析了各影响因素</a:t>
            </a:r>
            <a:r>
              <a:rPr lang="zh-CN" altLang="en-US" sz="2400" b="0" i="0" u="none" strike="noStrike" baseline="0" dirty="0">
                <a:latin typeface="黑体" panose="02010609060101010101" pitchFamily="49" charset="-122"/>
                <a:ea typeface="黑体" panose="02010609060101010101" pitchFamily="49" charset="-122"/>
              </a:rPr>
              <a:t>。</a:t>
            </a:r>
            <a:endParaRPr lang="en-US" altLang="zh-CN" sz="2400" b="0" i="0" u="none" strike="noStrike" baseline="0" dirty="0">
              <a:latin typeface="黑体" panose="02010609060101010101" pitchFamily="49" charset="-122"/>
              <a:ea typeface="黑体" panose="02010609060101010101" pitchFamily="49" charset="-122"/>
            </a:endParaRPr>
          </a:p>
          <a:p>
            <a:pPr marL="358775" indent="-358775" algn="l">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划定了油型气富集区范围，</a:t>
            </a:r>
            <a:r>
              <a:rPr lang="zh-CN" altLang="en-US" sz="2400" b="1" dirty="0">
                <a:latin typeface="黑体" panose="02010609060101010101" pitchFamily="49" charset="-122"/>
                <a:ea typeface="黑体" panose="02010609060101010101" pitchFamily="49" charset="-122"/>
              </a:rPr>
              <a:t>多为区域尺度</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358775" indent="-358775" algn="l">
              <a:lnSpc>
                <a:spcPct val="150000"/>
              </a:lnSpc>
              <a:buFont typeface="Wingdings" panose="05000000000000000000" pitchFamily="2" charset="2"/>
              <a:buChar char="p"/>
            </a:pPr>
            <a:r>
              <a:rPr lang="zh-CN" altLang="en-US" sz="2400" b="0" i="0" u="none" strike="noStrike" baseline="0" dirty="0">
                <a:latin typeface="黑体" panose="02010609060101010101" pitchFamily="49" charset="-122"/>
                <a:ea typeface="黑体" panose="02010609060101010101" pitchFamily="49" charset="-122"/>
              </a:rPr>
              <a:t>采取了超前钻孔</a:t>
            </a:r>
            <a:r>
              <a:rPr lang="zh-CN" altLang="en-US" sz="2400" dirty="0">
                <a:latin typeface="黑体" panose="02010609060101010101" pitchFamily="49" charset="-122"/>
                <a:ea typeface="黑体" panose="02010609060101010101" pitchFamily="49" charset="-122"/>
              </a:rPr>
              <a:t>预抽</a:t>
            </a:r>
            <a:r>
              <a:rPr lang="zh-CN" altLang="en-US" sz="2400" b="0" i="0" u="none" strike="noStrike" baseline="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基本</a:t>
            </a:r>
            <a:r>
              <a:rPr lang="zh-CN" altLang="en-US" sz="2400" b="0" i="0" u="none" strike="noStrike" baseline="0" dirty="0">
                <a:latin typeface="黑体" panose="02010609060101010101" pitchFamily="49" charset="-122"/>
                <a:ea typeface="黑体" panose="02010609060101010101" pitchFamily="49" charset="-122"/>
              </a:rPr>
              <a:t>消除了超限</a:t>
            </a:r>
            <a:r>
              <a:rPr lang="en-US" altLang="zh-CN" sz="2400" b="0" i="0" u="none" strike="noStrike" baseline="0" dirty="0">
                <a:latin typeface="黑体" panose="02010609060101010101" pitchFamily="49" charset="-122"/>
                <a:ea typeface="黑体" panose="02010609060101010101" pitchFamily="49" charset="-122"/>
              </a:rPr>
              <a:t>,</a:t>
            </a:r>
            <a:r>
              <a:rPr lang="zh-CN" altLang="en-US" sz="2400" b="1" i="0" u="none" strike="noStrike" baseline="0" dirty="0">
                <a:latin typeface="黑体" panose="02010609060101010101" pitchFamily="49" charset="-122"/>
                <a:ea typeface="黑体" panose="02010609060101010101" pitchFamily="49" charset="-122"/>
              </a:rPr>
              <a:t>经济成本较高</a:t>
            </a:r>
            <a:r>
              <a:rPr lang="zh-CN" altLang="en-US" sz="2400" dirty="0">
                <a:latin typeface="黑体" panose="02010609060101010101" pitchFamily="49" charset="-122"/>
                <a:ea typeface="黑体" panose="02010609060101010101" pitchFamily="49" charset="-122"/>
              </a:rPr>
              <a:t>。</a:t>
            </a:r>
          </a:p>
        </p:txBody>
      </p:sp>
      <p:pic>
        <p:nvPicPr>
          <p:cNvPr id="3" name="图片 2">
            <a:extLst>
              <a:ext uri="{FF2B5EF4-FFF2-40B4-BE49-F238E27FC236}">
                <a16:creationId xmlns:a16="http://schemas.microsoft.com/office/drawing/2014/main" id="{3C949ECC-793E-45A6-B4D0-CB9449747AED}"/>
              </a:ext>
            </a:extLst>
          </p:cNvPr>
          <p:cNvPicPr>
            <a:picLocks noChangeAspect="1"/>
          </p:cNvPicPr>
          <p:nvPr/>
        </p:nvPicPr>
        <p:blipFill>
          <a:blip r:embed="rId2"/>
          <a:stretch>
            <a:fillRect/>
          </a:stretch>
        </p:blipFill>
        <p:spPr>
          <a:xfrm>
            <a:off x="4641848" y="3284236"/>
            <a:ext cx="4165975" cy="2940034"/>
          </a:xfrm>
          <a:prstGeom prst="rect">
            <a:avLst/>
          </a:prstGeom>
        </p:spPr>
      </p:pic>
      <p:pic>
        <p:nvPicPr>
          <p:cNvPr id="9" name="图片 8">
            <a:extLst>
              <a:ext uri="{FF2B5EF4-FFF2-40B4-BE49-F238E27FC236}">
                <a16:creationId xmlns:a16="http://schemas.microsoft.com/office/drawing/2014/main" id="{F40D2D9A-A9FC-4EE1-B0AE-F6383339BC2C}"/>
              </a:ext>
            </a:extLst>
          </p:cNvPr>
          <p:cNvPicPr>
            <a:picLocks noChangeAspect="1"/>
          </p:cNvPicPr>
          <p:nvPr/>
        </p:nvPicPr>
        <p:blipFill>
          <a:blip r:embed="rId3"/>
          <a:stretch>
            <a:fillRect/>
          </a:stretch>
        </p:blipFill>
        <p:spPr>
          <a:xfrm>
            <a:off x="685800" y="3435998"/>
            <a:ext cx="3220720" cy="2636511"/>
          </a:xfrm>
          <a:prstGeom prst="rect">
            <a:avLst/>
          </a:prstGeom>
        </p:spPr>
      </p:pic>
      <p:sp>
        <p:nvSpPr>
          <p:cNvPr id="12" name="任意多边形: 形状 11">
            <a:extLst>
              <a:ext uri="{FF2B5EF4-FFF2-40B4-BE49-F238E27FC236}">
                <a16:creationId xmlns:a16="http://schemas.microsoft.com/office/drawing/2014/main" id="{60652C1D-A7C1-4630-85FD-C87C1C398780}"/>
              </a:ext>
            </a:extLst>
          </p:cNvPr>
          <p:cNvSpPr/>
          <p:nvPr/>
        </p:nvSpPr>
        <p:spPr>
          <a:xfrm>
            <a:off x="6547485" y="3308610"/>
            <a:ext cx="1280160" cy="2860007"/>
          </a:xfrm>
          <a:custGeom>
            <a:avLst/>
            <a:gdLst>
              <a:gd name="connsiteX0" fmla="*/ 493395 w 1280160"/>
              <a:gd name="connsiteY0" fmla="*/ 36797 h 2860007"/>
              <a:gd name="connsiteX1" fmla="*/ 472440 w 1280160"/>
              <a:gd name="connsiteY1" fmla="*/ 42512 h 2860007"/>
              <a:gd name="connsiteX2" fmla="*/ 464820 w 1280160"/>
              <a:gd name="connsiteY2" fmla="*/ 46322 h 2860007"/>
              <a:gd name="connsiteX3" fmla="*/ 451485 w 1280160"/>
              <a:gd name="connsiteY3" fmla="*/ 48227 h 2860007"/>
              <a:gd name="connsiteX4" fmla="*/ 428625 w 1280160"/>
              <a:gd name="connsiteY4" fmla="*/ 55847 h 2860007"/>
              <a:gd name="connsiteX5" fmla="*/ 421005 w 1280160"/>
              <a:gd name="connsiteY5" fmla="*/ 59657 h 2860007"/>
              <a:gd name="connsiteX6" fmla="*/ 392430 w 1280160"/>
              <a:gd name="connsiteY6" fmla="*/ 67277 h 2860007"/>
              <a:gd name="connsiteX7" fmla="*/ 384810 w 1280160"/>
              <a:gd name="connsiteY7" fmla="*/ 71087 h 2860007"/>
              <a:gd name="connsiteX8" fmla="*/ 379095 w 1280160"/>
              <a:gd name="connsiteY8" fmla="*/ 74897 h 2860007"/>
              <a:gd name="connsiteX9" fmla="*/ 367665 w 1280160"/>
              <a:gd name="connsiteY9" fmla="*/ 80612 h 2860007"/>
              <a:gd name="connsiteX10" fmla="*/ 360045 w 1280160"/>
              <a:gd name="connsiteY10" fmla="*/ 90137 h 2860007"/>
              <a:gd name="connsiteX11" fmla="*/ 354330 w 1280160"/>
              <a:gd name="connsiteY11" fmla="*/ 92042 h 2860007"/>
              <a:gd name="connsiteX12" fmla="*/ 340995 w 1280160"/>
              <a:gd name="connsiteY12" fmla="*/ 99662 h 2860007"/>
              <a:gd name="connsiteX13" fmla="*/ 327660 w 1280160"/>
              <a:gd name="connsiteY13" fmla="*/ 111092 h 2860007"/>
              <a:gd name="connsiteX14" fmla="*/ 308610 w 1280160"/>
              <a:gd name="connsiteY14" fmla="*/ 124427 h 2860007"/>
              <a:gd name="connsiteX15" fmla="*/ 293370 w 1280160"/>
              <a:gd name="connsiteY15" fmla="*/ 137762 h 2860007"/>
              <a:gd name="connsiteX16" fmla="*/ 281940 w 1280160"/>
              <a:gd name="connsiteY16" fmla="*/ 143477 h 2860007"/>
              <a:gd name="connsiteX17" fmla="*/ 274320 w 1280160"/>
              <a:gd name="connsiteY17" fmla="*/ 151097 h 2860007"/>
              <a:gd name="connsiteX18" fmla="*/ 262890 w 1280160"/>
              <a:gd name="connsiteY18" fmla="*/ 160622 h 2860007"/>
              <a:gd name="connsiteX19" fmla="*/ 257175 w 1280160"/>
              <a:gd name="connsiteY19" fmla="*/ 164432 h 2860007"/>
              <a:gd name="connsiteX20" fmla="*/ 232410 w 1280160"/>
              <a:gd name="connsiteY20" fmla="*/ 181577 h 2860007"/>
              <a:gd name="connsiteX21" fmla="*/ 219075 w 1280160"/>
              <a:gd name="connsiteY21" fmla="*/ 193007 h 2860007"/>
              <a:gd name="connsiteX22" fmla="*/ 209550 w 1280160"/>
              <a:gd name="connsiteY22" fmla="*/ 202532 h 2860007"/>
              <a:gd name="connsiteX23" fmla="*/ 200025 w 1280160"/>
              <a:gd name="connsiteY23" fmla="*/ 208247 h 2860007"/>
              <a:gd name="connsiteX24" fmla="*/ 186690 w 1280160"/>
              <a:gd name="connsiteY24" fmla="*/ 221582 h 2860007"/>
              <a:gd name="connsiteX25" fmla="*/ 177165 w 1280160"/>
              <a:gd name="connsiteY25" fmla="*/ 231107 h 2860007"/>
              <a:gd name="connsiteX26" fmla="*/ 167640 w 1280160"/>
              <a:gd name="connsiteY26" fmla="*/ 240632 h 2860007"/>
              <a:gd name="connsiteX27" fmla="*/ 158115 w 1280160"/>
              <a:gd name="connsiteY27" fmla="*/ 253967 h 2860007"/>
              <a:gd name="connsiteX28" fmla="*/ 148590 w 1280160"/>
              <a:gd name="connsiteY28" fmla="*/ 263492 h 2860007"/>
              <a:gd name="connsiteX29" fmla="*/ 133350 w 1280160"/>
              <a:gd name="connsiteY29" fmla="*/ 288257 h 2860007"/>
              <a:gd name="connsiteX30" fmla="*/ 118110 w 1280160"/>
              <a:gd name="connsiteY30" fmla="*/ 309212 h 2860007"/>
              <a:gd name="connsiteX31" fmla="*/ 110490 w 1280160"/>
              <a:gd name="connsiteY31" fmla="*/ 328262 h 2860007"/>
              <a:gd name="connsiteX32" fmla="*/ 104775 w 1280160"/>
              <a:gd name="connsiteY32" fmla="*/ 335882 h 2860007"/>
              <a:gd name="connsiteX33" fmla="*/ 102870 w 1280160"/>
              <a:gd name="connsiteY33" fmla="*/ 345407 h 2860007"/>
              <a:gd name="connsiteX34" fmla="*/ 97155 w 1280160"/>
              <a:gd name="connsiteY34" fmla="*/ 353027 h 2860007"/>
              <a:gd name="connsiteX35" fmla="*/ 85725 w 1280160"/>
              <a:gd name="connsiteY35" fmla="*/ 372077 h 2860007"/>
              <a:gd name="connsiteX36" fmla="*/ 78105 w 1280160"/>
              <a:gd name="connsiteY36" fmla="*/ 385412 h 2860007"/>
              <a:gd name="connsiteX37" fmla="*/ 66675 w 1280160"/>
              <a:gd name="connsiteY37" fmla="*/ 406367 h 2860007"/>
              <a:gd name="connsiteX38" fmla="*/ 57150 w 1280160"/>
              <a:gd name="connsiteY38" fmla="*/ 429227 h 2860007"/>
              <a:gd name="connsiteX39" fmla="*/ 51435 w 1280160"/>
              <a:gd name="connsiteY39" fmla="*/ 444467 h 2860007"/>
              <a:gd name="connsiteX40" fmla="*/ 40005 w 1280160"/>
              <a:gd name="connsiteY40" fmla="*/ 469232 h 2860007"/>
              <a:gd name="connsiteX41" fmla="*/ 38100 w 1280160"/>
              <a:gd name="connsiteY41" fmla="*/ 476852 h 2860007"/>
              <a:gd name="connsiteX42" fmla="*/ 34290 w 1280160"/>
              <a:gd name="connsiteY42" fmla="*/ 484472 h 2860007"/>
              <a:gd name="connsiteX43" fmla="*/ 26670 w 1280160"/>
              <a:gd name="connsiteY43" fmla="*/ 509237 h 2860007"/>
              <a:gd name="connsiteX44" fmla="*/ 24765 w 1280160"/>
              <a:gd name="connsiteY44" fmla="*/ 520667 h 2860007"/>
              <a:gd name="connsiteX45" fmla="*/ 20955 w 1280160"/>
              <a:gd name="connsiteY45" fmla="*/ 585437 h 2860007"/>
              <a:gd name="connsiteX46" fmla="*/ 19050 w 1280160"/>
              <a:gd name="connsiteY46" fmla="*/ 743552 h 2860007"/>
              <a:gd name="connsiteX47" fmla="*/ 15240 w 1280160"/>
              <a:gd name="connsiteY47" fmla="*/ 766412 h 2860007"/>
              <a:gd name="connsiteX48" fmla="*/ 13335 w 1280160"/>
              <a:gd name="connsiteY48" fmla="*/ 785462 h 2860007"/>
              <a:gd name="connsiteX49" fmla="*/ 11430 w 1280160"/>
              <a:gd name="connsiteY49" fmla="*/ 794987 h 2860007"/>
              <a:gd name="connsiteX50" fmla="*/ 7620 w 1280160"/>
              <a:gd name="connsiteY50" fmla="*/ 817847 h 2860007"/>
              <a:gd name="connsiteX51" fmla="*/ 0 w 1280160"/>
              <a:gd name="connsiteY51" fmla="*/ 846422 h 2860007"/>
              <a:gd name="connsiteX52" fmla="*/ 3810 w 1280160"/>
              <a:gd name="connsiteY52" fmla="*/ 991202 h 2860007"/>
              <a:gd name="connsiteX53" fmla="*/ 11430 w 1280160"/>
              <a:gd name="connsiteY53" fmla="*/ 1002632 h 2860007"/>
              <a:gd name="connsiteX54" fmla="*/ 24765 w 1280160"/>
              <a:gd name="connsiteY54" fmla="*/ 1035017 h 2860007"/>
              <a:gd name="connsiteX55" fmla="*/ 34290 w 1280160"/>
              <a:gd name="connsiteY55" fmla="*/ 1059782 h 2860007"/>
              <a:gd name="connsiteX56" fmla="*/ 41910 w 1280160"/>
              <a:gd name="connsiteY56" fmla="*/ 1174082 h 2860007"/>
              <a:gd name="connsiteX57" fmla="*/ 43815 w 1280160"/>
              <a:gd name="connsiteY57" fmla="*/ 1212182 h 2860007"/>
              <a:gd name="connsiteX58" fmla="*/ 47625 w 1280160"/>
              <a:gd name="connsiteY58" fmla="*/ 1235042 h 2860007"/>
              <a:gd name="connsiteX59" fmla="*/ 53340 w 1280160"/>
              <a:gd name="connsiteY59" fmla="*/ 1362677 h 2860007"/>
              <a:gd name="connsiteX60" fmla="*/ 57150 w 1280160"/>
              <a:gd name="connsiteY60" fmla="*/ 1400777 h 2860007"/>
              <a:gd name="connsiteX61" fmla="*/ 60960 w 1280160"/>
              <a:gd name="connsiteY61" fmla="*/ 1553177 h 2860007"/>
              <a:gd name="connsiteX62" fmla="*/ 62865 w 1280160"/>
              <a:gd name="connsiteY62" fmla="*/ 1581752 h 2860007"/>
              <a:gd name="connsiteX63" fmla="*/ 68580 w 1280160"/>
              <a:gd name="connsiteY63" fmla="*/ 1606517 h 2860007"/>
              <a:gd name="connsiteX64" fmla="*/ 80010 w 1280160"/>
              <a:gd name="connsiteY64" fmla="*/ 1669382 h 2860007"/>
              <a:gd name="connsiteX65" fmla="*/ 80010 w 1280160"/>
              <a:gd name="connsiteY65" fmla="*/ 1669382 h 2860007"/>
              <a:gd name="connsiteX66" fmla="*/ 85725 w 1280160"/>
              <a:gd name="connsiteY66" fmla="*/ 1696052 h 2860007"/>
              <a:gd name="connsiteX67" fmla="*/ 97155 w 1280160"/>
              <a:gd name="connsiteY67" fmla="*/ 1751297 h 2860007"/>
              <a:gd name="connsiteX68" fmla="*/ 102870 w 1280160"/>
              <a:gd name="connsiteY68" fmla="*/ 1760822 h 2860007"/>
              <a:gd name="connsiteX69" fmla="*/ 108585 w 1280160"/>
              <a:gd name="connsiteY69" fmla="*/ 1772252 h 2860007"/>
              <a:gd name="connsiteX70" fmla="*/ 114300 w 1280160"/>
              <a:gd name="connsiteY70" fmla="*/ 1789397 h 2860007"/>
              <a:gd name="connsiteX71" fmla="*/ 125730 w 1280160"/>
              <a:gd name="connsiteY71" fmla="*/ 1816067 h 2860007"/>
              <a:gd name="connsiteX72" fmla="*/ 137160 w 1280160"/>
              <a:gd name="connsiteY72" fmla="*/ 1850357 h 2860007"/>
              <a:gd name="connsiteX73" fmla="*/ 142875 w 1280160"/>
              <a:gd name="connsiteY73" fmla="*/ 1854167 h 2860007"/>
              <a:gd name="connsiteX74" fmla="*/ 146685 w 1280160"/>
              <a:gd name="connsiteY74" fmla="*/ 1867502 h 2860007"/>
              <a:gd name="connsiteX75" fmla="*/ 148590 w 1280160"/>
              <a:gd name="connsiteY75" fmla="*/ 1875122 h 2860007"/>
              <a:gd name="connsiteX76" fmla="*/ 154305 w 1280160"/>
              <a:gd name="connsiteY76" fmla="*/ 1886552 h 2860007"/>
              <a:gd name="connsiteX77" fmla="*/ 156210 w 1280160"/>
              <a:gd name="connsiteY77" fmla="*/ 1892267 h 2860007"/>
              <a:gd name="connsiteX78" fmla="*/ 171450 w 1280160"/>
              <a:gd name="connsiteY78" fmla="*/ 1932272 h 2860007"/>
              <a:gd name="connsiteX79" fmla="*/ 179070 w 1280160"/>
              <a:gd name="connsiteY79" fmla="*/ 1962752 h 2860007"/>
              <a:gd name="connsiteX80" fmla="*/ 184785 w 1280160"/>
              <a:gd name="connsiteY80" fmla="*/ 1983707 h 2860007"/>
              <a:gd name="connsiteX81" fmla="*/ 188595 w 1280160"/>
              <a:gd name="connsiteY81" fmla="*/ 1998947 h 2860007"/>
              <a:gd name="connsiteX82" fmla="*/ 194310 w 1280160"/>
              <a:gd name="connsiteY82" fmla="*/ 2010377 h 2860007"/>
              <a:gd name="connsiteX83" fmla="*/ 198120 w 1280160"/>
              <a:gd name="connsiteY83" fmla="*/ 2029427 h 2860007"/>
              <a:gd name="connsiteX84" fmla="*/ 215265 w 1280160"/>
              <a:gd name="connsiteY84" fmla="*/ 2061812 h 2860007"/>
              <a:gd name="connsiteX85" fmla="*/ 228600 w 1280160"/>
              <a:gd name="connsiteY85" fmla="*/ 2098007 h 2860007"/>
              <a:gd name="connsiteX86" fmla="*/ 245745 w 1280160"/>
              <a:gd name="connsiteY86" fmla="*/ 2134202 h 2860007"/>
              <a:gd name="connsiteX87" fmla="*/ 259080 w 1280160"/>
              <a:gd name="connsiteY87" fmla="*/ 2147537 h 2860007"/>
              <a:gd name="connsiteX88" fmla="*/ 270510 w 1280160"/>
              <a:gd name="connsiteY88" fmla="*/ 2170397 h 2860007"/>
              <a:gd name="connsiteX89" fmla="*/ 278130 w 1280160"/>
              <a:gd name="connsiteY89" fmla="*/ 2202782 h 2860007"/>
              <a:gd name="connsiteX90" fmla="*/ 281940 w 1280160"/>
              <a:gd name="connsiteY90" fmla="*/ 2219927 h 2860007"/>
              <a:gd name="connsiteX91" fmla="*/ 285750 w 1280160"/>
              <a:gd name="connsiteY91" fmla="*/ 2258027 h 2860007"/>
              <a:gd name="connsiteX92" fmla="*/ 297180 w 1280160"/>
              <a:gd name="connsiteY92" fmla="*/ 2288507 h 2860007"/>
              <a:gd name="connsiteX93" fmla="*/ 304800 w 1280160"/>
              <a:gd name="connsiteY93" fmla="*/ 2299937 h 2860007"/>
              <a:gd name="connsiteX94" fmla="*/ 327660 w 1280160"/>
              <a:gd name="connsiteY94" fmla="*/ 2336132 h 2860007"/>
              <a:gd name="connsiteX95" fmla="*/ 333375 w 1280160"/>
              <a:gd name="connsiteY95" fmla="*/ 2338037 h 2860007"/>
              <a:gd name="connsiteX96" fmla="*/ 339090 w 1280160"/>
              <a:gd name="connsiteY96" fmla="*/ 2349467 h 2860007"/>
              <a:gd name="connsiteX97" fmla="*/ 340995 w 1280160"/>
              <a:gd name="connsiteY97" fmla="*/ 2355182 h 2860007"/>
              <a:gd name="connsiteX98" fmla="*/ 348615 w 1280160"/>
              <a:gd name="connsiteY98" fmla="*/ 2370422 h 2860007"/>
              <a:gd name="connsiteX99" fmla="*/ 354330 w 1280160"/>
              <a:gd name="connsiteY99" fmla="*/ 2391377 h 2860007"/>
              <a:gd name="connsiteX100" fmla="*/ 363855 w 1280160"/>
              <a:gd name="connsiteY100" fmla="*/ 2427572 h 2860007"/>
              <a:gd name="connsiteX101" fmla="*/ 371475 w 1280160"/>
              <a:gd name="connsiteY101" fmla="*/ 2484722 h 2860007"/>
              <a:gd name="connsiteX102" fmla="*/ 379095 w 1280160"/>
              <a:gd name="connsiteY102" fmla="*/ 2498057 h 2860007"/>
              <a:gd name="connsiteX103" fmla="*/ 381000 w 1280160"/>
              <a:gd name="connsiteY103" fmla="*/ 2503772 h 2860007"/>
              <a:gd name="connsiteX104" fmla="*/ 396240 w 1280160"/>
              <a:gd name="connsiteY104" fmla="*/ 2534252 h 2860007"/>
              <a:gd name="connsiteX105" fmla="*/ 398145 w 1280160"/>
              <a:gd name="connsiteY105" fmla="*/ 2545682 h 2860007"/>
              <a:gd name="connsiteX106" fmla="*/ 405765 w 1280160"/>
              <a:gd name="connsiteY106" fmla="*/ 2559017 h 2860007"/>
              <a:gd name="connsiteX107" fmla="*/ 422910 w 1280160"/>
              <a:gd name="connsiteY107" fmla="*/ 2585687 h 2860007"/>
              <a:gd name="connsiteX108" fmla="*/ 430530 w 1280160"/>
              <a:gd name="connsiteY108" fmla="*/ 2602832 h 2860007"/>
              <a:gd name="connsiteX109" fmla="*/ 440055 w 1280160"/>
              <a:gd name="connsiteY109" fmla="*/ 2619977 h 2860007"/>
              <a:gd name="connsiteX110" fmla="*/ 443865 w 1280160"/>
              <a:gd name="connsiteY110" fmla="*/ 2627597 h 2860007"/>
              <a:gd name="connsiteX111" fmla="*/ 462915 w 1280160"/>
              <a:gd name="connsiteY111" fmla="*/ 2652362 h 2860007"/>
              <a:gd name="connsiteX112" fmla="*/ 478155 w 1280160"/>
              <a:gd name="connsiteY112" fmla="*/ 2673317 h 2860007"/>
              <a:gd name="connsiteX113" fmla="*/ 493395 w 1280160"/>
              <a:gd name="connsiteY113" fmla="*/ 2707607 h 2860007"/>
              <a:gd name="connsiteX114" fmla="*/ 501015 w 1280160"/>
              <a:gd name="connsiteY114" fmla="*/ 2715227 h 2860007"/>
              <a:gd name="connsiteX115" fmla="*/ 516255 w 1280160"/>
              <a:gd name="connsiteY115" fmla="*/ 2728562 h 2860007"/>
              <a:gd name="connsiteX116" fmla="*/ 523875 w 1280160"/>
              <a:gd name="connsiteY116" fmla="*/ 2734277 h 2860007"/>
              <a:gd name="connsiteX117" fmla="*/ 539115 w 1280160"/>
              <a:gd name="connsiteY117" fmla="*/ 2753327 h 2860007"/>
              <a:gd name="connsiteX118" fmla="*/ 548640 w 1280160"/>
              <a:gd name="connsiteY118" fmla="*/ 2759042 h 2860007"/>
              <a:gd name="connsiteX119" fmla="*/ 571500 w 1280160"/>
              <a:gd name="connsiteY119" fmla="*/ 2778092 h 2860007"/>
              <a:gd name="connsiteX120" fmla="*/ 588645 w 1280160"/>
              <a:gd name="connsiteY120" fmla="*/ 2781902 h 2860007"/>
              <a:gd name="connsiteX121" fmla="*/ 619125 w 1280160"/>
              <a:gd name="connsiteY121" fmla="*/ 2797142 h 2860007"/>
              <a:gd name="connsiteX122" fmla="*/ 685800 w 1280160"/>
              <a:gd name="connsiteY122" fmla="*/ 2814287 h 2860007"/>
              <a:gd name="connsiteX123" fmla="*/ 695325 w 1280160"/>
              <a:gd name="connsiteY123" fmla="*/ 2818097 h 2860007"/>
              <a:gd name="connsiteX124" fmla="*/ 748665 w 1280160"/>
              <a:gd name="connsiteY124" fmla="*/ 2827622 h 2860007"/>
              <a:gd name="connsiteX125" fmla="*/ 767715 w 1280160"/>
              <a:gd name="connsiteY125" fmla="*/ 2833337 h 2860007"/>
              <a:gd name="connsiteX126" fmla="*/ 809625 w 1280160"/>
              <a:gd name="connsiteY126" fmla="*/ 2842862 h 2860007"/>
              <a:gd name="connsiteX127" fmla="*/ 862965 w 1280160"/>
              <a:gd name="connsiteY127" fmla="*/ 2846672 h 2860007"/>
              <a:gd name="connsiteX128" fmla="*/ 979170 w 1280160"/>
              <a:gd name="connsiteY128" fmla="*/ 2856197 h 2860007"/>
              <a:gd name="connsiteX129" fmla="*/ 1040130 w 1280160"/>
              <a:gd name="connsiteY129" fmla="*/ 2860007 h 2860007"/>
              <a:gd name="connsiteX130" fmla="*/ 1080135 w 1280160"/>
              <a:gd name="connsiteY130" fmla="*/ 2858102 h 2860007"/>
              <a:gd name="connsiteX131" fmla="*/ 1087755 w 1280160"/>
              <a:gd name="connsiteY131" fmla="*/ 2856197 h 2860007"/>
              <a:gd name="connsiteX132" fmla="*/ 1099185 w 1280160"/>
              <a:gd name="connsiteY132" fmla="*/ 2850482 h 2860007"/>
              <a:gd name="connsiteX133" fmla="*/ 1110615 w 1280160"/>
              <a:gd name="connsiteY133" fmla="*/ 2842862 h 2860007"/>
              <a:gd name="connsiteX134" fmla="*/ 1123950 w 1280160"/>
              <a:gd name="connsiteY134" fmla="*/ 2820002 h 2860007"/>
              <a:gd name="connsiteX135" fmla="*/ 1125855 w 1280160"/>
              <a:gd name="connsiteY135" fmla="*/ 2810477 h 2860007"/>
              <a:gd name="connsiteX136" fmla="*/ 1135380 w 1280160"/>
              <a:gd name="connsiteY136" fmla="*/ 2799047 h 2860007"/>
              <a:gd name="connsiteX137" fmla="*/ 1139190 w 1280160"/>
              <a:gd name="connsiteY137" fmla="*/ 2781902 h 2860007"/>
              <a:gd name="connsiteX138" fmla="*/ 1150620 w 1280160"/>
              <a:gd name="connsiteY138" fmla="*/ 2760947 h 2860007"/>
              <a:gd name="connsiteX139" fmla="*/ 1162050 w 1280160"/>
              <a:gd name="connsiteY139" fmla="*/ 2749517 h 2860007"/>
              <a:gd name="connsiteX140" fmla="*/ 1171575 w 1280160"/>
              <a:gd name="connsiteY140" fmla="*/ 2730467 h 2860007"/>
              <a:gd name="connsiteX141" fmla="*/ 1175385 w 1280160"/>
              <a:gd name="connsiteY141" fmla="*/ 2724752 h 2860007"/>
              <a:gd name="connsiteX142" fmla="*/ 1177290 w 1280160"/>
              <a:gd name="connsiteY142" fmla="*/ 2719037 h 2860007"/>
              <a:gd name="connsiteX143" fmla="*/ 1183005 w 1280160"/>
              <a:gd name="connsiteY143" fmla="*/ 2698082 h 2860007"/>
              <a:gd name="connsiteX144" fmla="*/ 1186815 w 1280160"/>
              <a:gd name="connsiteY144" fmla="*/ 2686652 h 2860007"/>
              <a:gd name="connsiteX145" fmla="*/ 1188720 w 1280160"/>
              <a:gd name="connsiteY145" fmla="*/ 2671412 h 2860007"/>
              <a:gd name="connsiteX146" fmla="*/ 1190625 w 1280160"/>
              <a:gd name="connsiteY146" fmla="*/ 2658077 h 2860007"/>
              <a:gd name="connsiteX147" fmla="*/ 1194435 w 1280160"/>
              <a:gd name="connsiteY147" fmla="*/ 2536157 h 2860007"/>
              <a:gd name="connsiteX148" fmla="*/ 1196340 w 1280160"/>
              <a:gd name="connsiteY148" fmla="*/ 2524727 h 2860007"/>
              <a:gd name="connsiteX149" fmla="*/ 1200150 w 1280160"/>
              <a:gd name="connsiteY149" fmla="*/ 2515202 h 2860007"/>
              <a:gd name="connsiteX150" fmla="*/ 1205865 w 1280160"/>
              <a:gd name="connsiteY150" fmla="*/ 2383757 h 2860007"/>
              <a:gd name="connsiteX151" fmla="*/ 1207770 w 1280160"/>
              <a:gd name="connsiteY151" fmla="*/ 2370422 h 2860007"/>
              <a:gd name="connsiteX152" fmla="*/ 1213485 w 1280160"/>
              <a:gd name="connsiteY152" fmla="*/ 2338037 h 2860007"/>
              <a:gd name="connsiteX153" fmla="*/ 1219200 w 1280160"/>
              <a:gd name="connsiteY153" fmla="*/ 2282792 h 2860007"/>
              <a:gd name="connsiteX154" fmla="*/ 1223010 w 1280160"/>
              <a:gd name="connsiteY154" fmla="*/ 2178017 h 2860007"/>
              <a:gd name="connsiteX155" fmla="*/ 1226820 w 1280160"/>
              <a:gd name="connsiteY155" fmla="*/ 2160872 h 2860007"/>
              <a:gd name="connsiteX156" fmla="*/ 1230630 w 1280160"/>
              <a:gd name="connsiteY156" fmla="*/ 2139917 h 2860007"/>
              <a:gd name="connsiteX157" fmla="*/ 1232535 w 1280160"/>
              <a:gd name="connsiteY157" fmla="*/ 2105627 h 2860007"/>
              <a:gd name="connsiteX158" fmla="*/ 1236345 w 1280160"/>
              <a:gd name="connsiteY158" fmla="*/ 2088482 h 2860007"/>
              <a:gd name="connsiteX159" fmla="*/ 1238250 w 1280160"/>
              <a:gd name="connsiteY159" fmla="*/ 2069432 h 2860007"/>
              <a:gd name="connsiteX160" fmla="*/ 1242060 w 1280160"/>
              <a:gd name="connsiteY160" fmla="*/ 2044667 h 2860007"/>
              <a:gd name="connsiteX161" fmla="*/ 1253490 w 1280160"/>
              <a:gd name="connsiteY161" fmla="*/ 1979897 h 2860007"/>
              <a:gd name="connsiteX162" fmla="*/ 1263015 w 1280160"/>
              <a:gd name="connsiteY162" fmla="*/ 1920842 h 2860007"/>
              <a:gd name="connsiteX163" fmla="*/ 1264920 w 1280160"/>
              <a:gd name="connsiteY163" fmla="*/ 1882742 h 2860007"/>
              <a:gd name="connsiteX164" fmla="*/ 1268730 w 1280160"/>
              <a:gd name="connsiteY164" fmla="*/ 1863692 h 2860007"/>
              <a:gd name="connsiteX165" fmla="*/ 1270635 w 1280160"/>
              <a:gd name="connsiteY165" fmla="*/ 1844642 h 2860007"/>
              <a:gd name="connsiteX166" fmla="*/ 1274445 w 1280160"/>
              <a:gd name="connsiteY166" fmla="*/ 1812257 h 2860007"/>
              <a:gd name="connsiteX167" fmla="*/ 1280160 w 1280160"/>
              <a:gd name="connsiteY167" fmla="*/ 1741772 h 2860007"/>
              <a:gd name="connsiteX168" fmla="*/ 1278255 w 1280160"/>
              <a:gd name="connsiteY168" fmla="*/ 1638902 h 2860007"/>
              <a:gd name="connsiteX169" fmla="*/ 1276350 w 1280160"/>
              <a:gd name="connsiteY169" fmla="*/ 1617947 h 2860007"/>
              <a:gd name="connsiteX170" fmla="*/ 1270635 w 1280160"/>
              <a:gd name="connsiteY170" fmla="*/ 1595087 h 2860007"/>
              <a:gd name="connsiteX171" fmla="*/ 1257300 w 1280160"/>
              <a:gd name="connsiteY171" fmla="*/ 1526507 h 2860007"/>
              <a:gd name="connsiteX172" fmla="*/ 1255395 w 1280160"/>
              <a:gd name="connsiteY172" fmla="*/ 1499837 h 2860007"/>
              <a:gd name="connsiteX173" fmla="*/ 1247775 w 1280160"/>
              <a:gd name="connsiteY173" fmla="*/ 1463642 h 2860007"/>
              <a:gd name="connsiteX174" fmla="*/ 1238250 w 1280160"/>
              <a:gd name="connsiteY174" fmla="*/ 1423637 h 2860007"/>
              <a:gd name="connsiteX175" fmla="*/ 1234440 w 1280160"/>
              <a:gd name="connsiteY175" fmla="*/ 1410302 h 2860007"/>
              <a:gd name="connsiteX176" fmla="*/ 1228725 w 1280160"/>
              <a:gd name="connsiteY176" fmla="*/ 1398872 h 2860007"/>
              <a:gd name="connsiteX177" fmla="*/ 1203960 w 1280160"/>
              <a:gd name="connsiteY177" fmla="*/ 1328387 h 2860007"/>
              <a:gd name="connsiteX178" fmla="*/ 1196340 w 1280160"/>
              <a:gd name="connsiteY178" fmla="*/ 1303622 h 2860007"/>
              <a:gd name="connsiteX179" fmla="*/ 1188720 w 1280160"/>
              <a:gd name="connsiteY179" fmla="*/ 1271237 h 2860007"/>
              <a:gd name="connsiteX180" fmla="*/ 1184910 w 1280160"/>
              <a:gd name="connsiteY180" fmla="*/ 1259807 h 2860007"/>
              <a:gd name="connsiteX181" fmla="*/ 1179195 w 1280160"/>
              <a:gd name="connsiteY181" fmla="*/ 1227422 h 2860007"/>
              <a:gd name="connsiteX182" fmla="*/ 1167765 w 1280160"/>
              <a:gd name="connsiteY182" fmla="*/ 1181702 h 2860007"/>
              <a:gd name="connsiteX183" fmla="*/ 1154430 w 1280160"/>
              <a:gd name="connsiteY183" fmla="*/ 1122647 h 2860007"/>
              <a:gd name="connsiteX184" fmla="*/ 1139190 w 1280160"/>
              <a:gd name="connsiteY184" fmla="*/ 1073117 h 2860007"/>
              <a:gd name="connsiteX185" fmla="*/ 1123950 w 1280160"/>
              <a:gd name="connsiteY185" fmla="*/ 975962 h 2860007"/>
              <a:gd name="connsiteX186" fmla="*/ 1122045 w 1280160"/>
              <a:gd name="connsiteY186" fmla="*/ 951197 h 2860007"/>
              <a:gd name="connsiteX187" fmla="*/ 1116330 w 1280160"/>
              <a:gd name="connsiteY187" fmla="*/ 884522 h 2860007"/>
              <a:gd name="connsiteX188" fmla="*/ 1120140 w 1280160"/>
              <a:gd name="connsiteY188" fmla="*/ 758792 h 2860007"/>
              <a:gd name="connsiteX189" fmla="*/ 1122045 w 1280160"/>
              <a:gd name="connsiteY189" fmla="*/ 739742 h 2860007"/>
              <a:gd name="connsiteX190" fmla="*/ 1127760 w 1280160"/>
              <a:gd name="connsiteY190" fmla="*/ 716882 h 2860007"/>
              <a:gd name="connsiteX191" fmla="*/ 1133475 w 1280160"/>
              <a:gd name="connsiteY191" fmla="*/ 701642 h 2860007"/>
              <a:gd name="connsiteX192" fmla="*/ 1139190 w 1280160"/>
              <a:gd name="connsiteY192" fmla="*/ 682592 h 2860007"/>
              <a:gd name="connsiteX193" fmla="*/ 1141095 w 1280160"/>
              <a:gd name="connsiteY193" fmla="*/ 669257 h 2860007"/>
              <a:gd name="connsiteX194" fmla="*/ 1146810 w 1280160"/>
              <a:gd name="connsiteY194" fmla="*/ 650207 h 2860007"/>
              <a:gd name="connsiteX195" fmla="*/ 1150620 w 1280160"/>
              <a:gd name="connsiteY195" fmla="*/ 634967 h 2860007"/>
              <a:gd name="connsiteX196" fmla="*/ 1154430 w 1280160"/>
              <a:gd name="connsiteY196" fmla="*/ 610202 h 2860007"/>
              <a:gd name="connsiteX197" fmla="*/ 1158240 w 1280160"/>
              <a:gd name="connsiteY197" fmla="*/ 596867 h 2860007"/>
              <a:gd name="connsiteX198" fmla="*/ 1160145 w 1280160"/>
              <a:gd name="connsiteY198" fmla="*/ 579722 h 2860007"/>
              <a:gd name="connsiteX199" fmla="*/ 1163955 w 1280160"/>
              <a:gd name="connsiteY199" fmla="*/ 566387 h 2860007"/>
              <a:gd name="connsiteX200" fmla="*/ 1169670 w 1280160"/>
              <a:gd name="connsiteY200" fmla="*/ 516857 h 2860007"/>
              <a:gd name="connsiteX201" fmla="*/ 1167765 w 1280160"/>
              <a:gd name="connsiteY201" fmla="*/ 421607 h 2860007"/>
              <a:gd name="connsiteX202" fmla="*/ 1165860 w 1280160"/>
              <a:gd name="connsiteY202" fmla="*/ 415892 h 2860007"/>
              <a:gd name="connsiteX203" fmla="*/ 1162050 w 1280160"/>
              <a:gd name="connsiteY203" fmla="*/ 400652 h 2860007"/>
              <a:gd name="connsiteX204" fmla="*/ 1160145 w 1280160"/>
              <a:gd name="connsiteY204" fmla="*/ 389222 h 2860007"/>
              <a:gd name="connsiteX205" fmla="*/ 1152525 w 1280160"/>
              <a:gd name="connsiteY205" fmla="*/ 370172 h 2860007"/>
              <a:gd name="connsiteX206" fmla="*/ 1143000 w 1280160"/>
              <a:gd name="connsiteY206" fmla="*/ 349217 h 2860007"/>
              <a:gd name="connsiteX207" fmla="*/ 1141095 w 1280160"/>
              <a:gd name="connsiteY207" fmla="*/ 337787 h 2860007"/>
              <a:gd name="connsiteX208" fmla="*/ 1137285 w 1280160"/>
              <a:gd name="connsiteY208" fmla="*/ 330167 h 2860007"/>
              <a:gd name="connsiteX209" fmla="*/ 1135380 w 1280160"/>
              <a:gd name="connsiteY209" fmla="*/ 324452 h 2860007"/>
              <a:gd name="connsiteX210" fmla="*/ 1127760 w 1280160"/>
              <a:gd name="connsiteY210" fmla="*/ 311117 h 2860007"/>
              <a:gd name="connsiteX211" fmla="*/ 1118235 w 1280160"/>
              <a:gd name="connsiteY211" fmla="*/ 297782 h 2860007"/>
              <a:gd name="connsiteX212" fmla="*/ 1108710 w 1280160"/>
              <a:gd name="connsiteY212" fmla="*/ 280637 h 2860007"/>
              <a:gd name="connsiteX213" fmla="*/ 1101090 w 1280160"/>
              <a:gd name="connsiteY213" fmla="*/ 273017 h 2860007"/>
              <a:gd name="connsiteX214" fmla="*/ 1085850 w 1280160"/>
              <a:gd name="connsiteY214" fmla="*/ 259682 h 2860007"/>
              <a:gd name="connsiteX215" fmla="*/ 1082040 w 1280160"/>
              <a:gd name="connsiteY215" fmla="*/ 252062 h 2860007"/>
              <a:gd name="connsiteX216" fmla="*/ 1076325 w 1280160"/>
              <a:gd name="connsiteY216" fmla="*/ 246347 h 2860007"/>
              <a:gd name="connsiteX217" fmla="*/ 1042035 w 1280160"/>
              <a:gd name="connsiteY217" fmla="*/ 223487 h 2860007"/>
              <a:gd name="connsiteX218" fmla="*/ 1032510 w 1280160"/>
              <a:gd name="connsiteY218" fmla="*/ 217772 h 2860007"/>
              <a:gd name="connsiteX219" fmla="*/ 1022985 w 1280160"/>
              <a:gd name="connsiteY219" fmla="*/ 213962 h 2860007"/>
              <a:gd name="connsiteX220" fmla="*/ 1007745 w 1280160"/>
              <a:gd name="connsiteY220" fmla="*/ 202532 h 2860007"/>
              <a:gd name="connsiteX221" fmla="*/ 996315 w 1280160"/>
              <a:gd name="connsiteY221" fmla="*/ 196817 h 2860007"/>
              <a:gd name="connsiteX222" fmla="*/ 988695 w 1280160"/>
              <a:gd name="connsiteY222" fmla="*/ 191102 h 2860007"/>
              <a:gd name="connsiteX223" fmla="*/ 982980 w 1280160"/>
              <a:gd name="connsiteY223" fmla="*/ 185387 h 2860007"/>
              <a:gd name="connsiteX224" fmla="*/ 977265 w 1280160"/>
              <a:gd name="connsiteY224" fmla="*/ 183482 h 2860007"/>
              <a:gd name="connsiteX225" fmla="*/ 967740 w 1280160"/>
              <a:gd name="connsiteY225" fmla="*/ 175862 h 2860007"/>
              <a:gd name="connsiteX226" fmla="*/ 948690 w 1280160"/>
              <a:gd name="connsiteY226" fmla="*/ 156812 h 2860007"/>
              <a:gd name="connsiteX227" fmla="*/ 937260 w 1280160"/>
              <a:gd name="connsiteY227" fmla="*/ 147287 h 2860007"/>
              <a:gd name="connsiteX228" fmla="*/ 929640 w 1280160"/>
              <a:gd name="connsiteY228" fmla="*/ 139667 h 2860007"/>
              <a:gd name="connsiteX229" fmla="*/ 918210 w 1280160"/>
              <a:gd name="connsiteY229" fmla="*/ 130142 h 2860007"/>
              <a:gd name="connsiteX230" fmla="*/ 897255 w 1280160"/>
              <a:gd name="connsiteY230" fmla="*/ 111092 h 2860007"/>
              <a:gd name="connsiteX231" fmla="*/ 887730 w 1280160"/>
              <a:gd name="connsiteY231" fmla="*/ 105377 h 2860007"/>
              <a:gd name="connsiteX232" fmla="*/ 851535 w 1280160"/>
              <a:gd name="connsiteY232" fmla="*/ 84422 h 2860007"/>
              <a:gd name="connsiteX233" fmla="*/ 832485 w 1280160"/>
              <a:gd name="connsiteY233" fmla="*/ 72992 h 2860007"/>
              <a:gd name="connsiteX234" fmla="*/ 803910 w 1280160"/>
              <a:gd name="connsiteY234" fmla="*/ 63467 h 2860007"/>
              <a:gd name="connsiteX235" fmla="*/ 790575 w 1280160"/>
              <a:gd name="connsiteY235" fmla="*/ 57752 h 2860007"/>
              <a:gd name="connsiteX236" fmla="*/ 775335 w 1280160"/>
              <a:gd name="connsiteY236" fmla="*/ 50132 h 2860007"/>
              <a:gd name="connsiteX237" fmla="*/ 725805 w 1280160"/>
              <a:gd name="connsiteY237" fmla="*/ 34892 h 2860007"/>
              <a:gd name="connsiteX238" fmla="*/ 714375 w 1280160"/>
              <a:gd name="connsiteY238" fmla="*/ 29177 h 2860007"/>
              <a:gd name="connsiteX239" fmla="*/ 704850 w 1280160"/>
              <a:gd name="connsiteY239" fmla="*/ 23462 h 2860007"/>
              <a:gd name="connsiteX240" fmla="*/ 699135 w 1280160"/>
              <a:gd name="connsiteY240" fmla="*/ 21557 h 2860007"/>
              <a:gd name="connsiteX241" fmla="*/ 693420 w 1280160"/>
              <a:gd name="connsiteY241" fmla="*/ 17747 h 2860007"/>
              <a:gd name="connsiteX242" fmla="*/ 681990 w 1280160"/>
              <a:gd name="connsiteY242" fmla="*/ 15842 h 2860007"/>
              <a:gd name="connsiteX243" fmla="*/ 674370 w 1280160"/>
              <a:gd name="connsiteY243" fmla="*/ 12032 h 2860007"/>
              <a:gd name="connsiteX244" fmla="*/ 609600 w 1280160"/>
              <a:gd name="connsiteY244" fmla="*/ 6317 h 2860007"/>
              <a:gd name="connsiteX245" fmla="*/ 582930 w 1280160"/>
              <a:gd name="connsiteY245" fmla="*/ 10127 h 2860007"/>
              <a:gd name="connsiteX246" fmla="*/ 565785 w 1280160"/>
              <a:gd name="connsiteY246" fmla="*/ 13937 h 2860007"/>
              <a:gd name="connsiteX247" fmla="*/ 554355 w 1280160"/>
              <a:gd name="connsiteY247" fmla="*/ 15842 h 2860007"/>
              <a:gd name="connsiteX248" fmla="*/ 539115 w 1280160"/>
              <a:gd name="connsiteY248" fmla="*/ 19652 h 2860007"/>
              <a:gd name="connsiteX249" fmla="*/ 493395 w 1280160"/>
              <a:gd name="connsiteY249" fmla="*/ 36797 h 28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80160" h="2860007">
                <a:moveTo>
                  <a:pt x="493395" y="36797"/>
                </a:moveTo>
                <a:cubicBezTo>
                  <a:pt x="482283" y="40607"/>
                  <a:pt x="479309" y="40222"/>
                  <a:pt x="472440" y="42512"/>
                </a:cubicBezTo>
                <a:cubicBezTo>
                  <a:pt x="469746" y="43410"/>
                  <a:pt x="467560" y="45575"/>
                  <a:pt x="464820" y="46322"/>
                </a:cubicBezTo>
                <a:cubicBezTo>
                  <a:pt x="460488" y="47503"/>
                  <a:pt x="455930" y="47592"/>
                  <a:pt x="451485" y="48227"/>
                </a:cubicBezTo>
                <a:cubicBezTo>
                  <a:pt x="443865" y="50767"/>
                  <a:pt x="435809" y="52255"/>
                  <a:pt x="428625" y="55847"/>
                </a:cubicBezTo>
                <a:cubicBezTo>
                  <a:pt x="426085" y="57117"/>
                  <a:pt x="423679" y="58702"/>
                  <a:pt x="421005" y="59657"/>
                </a:cubicBezTo>
                <a:cubicBezTo>
                  <a:pt x="406909" y="64691"/>
                  <a:pt x="404522" y="64859"/>
                  <a:pt x="392430" y="67277"/>
                </a:cubicBezTo>
                <a:cubicBezTo>
                  <a:pt x="389890" y="68547"/>
                  <a:pt x="387276" y="69678"/>
                  <a:pt x="384810" y="71087"/>
                </a:cubicBezTo>
                <a:cubicBezTo>
                  <a:pt x="382822" y="72223"/>
                  <a:pt x="381096" y="73785"/>
                  <a:pt x="379095" y="74897"/>
                </a:cubicBezTo>
                <a:cubicBezTo>
                  <a:pt x="375371" y="76966"/>
                  <a:pt x="371475" y="78707"/>
                  <a:pt x="367665" y="80612"/>
                </a:cubicBezTo>
                <a:cubicBezTo>
                  <a:pt x="365125" y="83787"/>
                  <a:pt x="363132" y="87491"/>
                  <a:pt x="360045" y="90137"/>
                </a:cubicBezTo>
                <a:cubicBezTo>
                  <a:pt x="358520" y="91444"/>
                  <a:pt x="356126" y="91144"/>
                  <a:pt x="354330" y="92042"/>
                </a:cubicBezTo>
                <a:cubicBezTo>
                  <a:pt x="349751" y="94332"/>
                  <a:pt x="345440" y="97122"/>
                  <a:pt x="340995" y="99662"/>
                </a:cubicBezTo>
                <a:cubicBezTo>
                  <a:pt x="337528" y="110063"/>
                  <a:pt x="341342" y="103111"/>
                  <a:pt x="327660" y="111092"/>
                </a:cubicBezTo>
                <a:cubicBezTo>
                  <a:pt x="324239" y="113088"/>
                  <a:pt x="312509" y="121085"/>
                  <a:pt x="308610" y="124427"/>
                </a:cubicBezTo>
                <a:cubicBezTo>
                  <a:pt x="300172" y="131659"/>
                  <a:pt x="304769" y="130508"/>
                  <a:pt x="293370" y="137762"/>
                </a:cubicBezTo>
                <a:cubicBezTo>
                  <a:pt x="289776" y="140049"/>
                  <a:pt x="285430" y="141034"/>
                  <a:pt x="281940" y="143477"/>
                </a:cubicBezTo>
                <a:cubicBezTo>
                  <a:pt x="278997" y="145537"/>
                  <a:pt x="276990" y="148694"/>
                  <a:pt x="274320" y="151097"/>
                </a:cubicBezTo>
                <a:cubicBezTo>
                  <a:pt x="270634" y="154415"/>
                  <a:pt x="266805" y="157577"/>
                  <a:pt x="262890" y="160622"/>
                </a:cubicBezTo>
                <a:cubicBezTo>
                  <a:pt x="261083" y="162028"/>
                  <a:pt x="259027" y="163085"/>
                  <a:pt x="257175" y="164432"/>
                </a:cubicBezTo>
                <a:cubicBezTo>
                  <a:pt x="235722" y="180034"/>
                  <a:pt x="249275" y="171458"/>
                  <a:pt x="232410" y="181577"/>
                </a:cubicBezTo>
                <a:cubicBezTo>
                  <a:pt x="224740" y="196917"/>
                  <a:pt x="234043" y="182529"/>
                  <a:pt x="219075" y="193007"/>
                </a:cubicBezTo>
                <a:cubicBezTo>
                  <a:pt x="215397" y="195582"/>
                  <a:pt x="213056" y="199727"/>
                  <a:pt x="209550" y="202532"/>
                </a:cubicBezTo>
                <a:cubicBezTo>
                  <a:pt x="206659" y="204845"/>
                  <a:pt x="202869" y="205877"/>
                  <a:pt x="200025" y="208247"/>
                </a:cubicBezTo>
                <a:cubicBezTo>
                  <a:pt x="195196" y="212271"/>
                  <a:pt x="191135" y="217137"/>
                  <a:pt x="186690" y="221582"/>
                </a:cubicBezTo>
                <a:lnTo>
                  <a:pt x="177165" y="231107"/>
                </a:lnTo>
                <a:cubicBezTo>
                  <a:pt x="173990" y="234282"/>
                  <a:pt x="170250" y="236978"/>
                  <a:pt x="167640" y="240632"/>
                </a:cubicBezTo>
                <a:cubicBezTo>
                  <a:pt x="164465" y="245077"/>
                  <a:pt x="161612" y="249771"/>
                  <a:pt x="158115" y="253967"/>
                </a:cubicBezTo>
                <a:cubicBezTo>
                  <a:pt x="155240" y="257416"/>
                  <a:pt x="151594" y="260155"/>
                  <a:pt x="148590" y="263492"/>
                </a:cubicBezTo>
                <a:cubicBezTo>
                  <a:pt x="134745" y="278876"/>
                  <a:pt x="146528" y="267392"/>
                  <a:pt x="133350" y="288257"/>
                </a:cubicBezTo>
                <a:cubicBezTo>
                  <a:pt x="128738" y="295559"/>
                  <a:pt x="118110" y="309212"/>
                  <a:pt x="118110" y="309212"/>
                </a:cubicBezTo>
                <a:cubicBezTo>
                  <a:pt x="115667" y="316541"/>
                  <a:pt x="114494" y="321855"/>
                  <a:pt x="110490" y="328262"/>
                </a:cubicBezTo>
                <a:cubicBezTo>
                  <a:pt x="108807" y="330954"/>
                  <a:pt x="106680" y="333342"/>
                  <a:pt x="104775" y="335882"/>
                </a:cubicBezTo>
                <a:cubicBezTo>
                  <a:pt x="104140" y="339057"/>
                  <a:pt x="104185" y="342448"/>
                  <a:pt x="102870" y="345407"/>
                </a:cubicBezTo>
                <a:cubicBezTo>
                  <a:pt x="101581" y="348308"/>
                  <a:pt x="98872" y="350356"/>
                  <a:pt x="97155" y="353027"/>
                </a:cubicBezTo>
                <a:cubicBezTo>
                  <a:pt x="93151" y="359256"/>
                  <a:pt x="89037" y="365453"/>
                  <a:pt x="85725" y="372077"/>
                </a:cubicBezTo>
                <a:cubicBezTo>
                  <a:pt x="70872" y="401784"/>
                  <a:pt x="91568" y="361178"/>
                  <a:pt x="78105" y="385412"/>
                </a:cubicBezTo>
                <a:cubicBezTo>
                  <a:pt x="59678" y="418581"/>
                  <a:pt x="84192" y="377172"/>
                  <a:pt x="66675" y="406367"/>
                </a:cubicBezTo>
                <a:cubicBezTo>
                  <a:pt x="58058" y="436525"/>
                  <a:pt x="68278" y="405115"/>
                  <a:pt x="57150" y="429227"/>
                </a:cubicBezTo>
                <a:cubicBezTo>
                  <a:pt x="54876" y="434153"/>
                  <a:pt x="53572" y="439480"/>
                  <a:pt x="51435" y="444467"/>
                </a:cubicBezTo>
                <a:cubicBezTo>
                  <a:pt x="43767" y="462359"/>
                  <a:pt x="47160" y="449556"/>
                  <a:pt x="40005" y="469232"/>
                </a:cubicBezTo>
                <a:cubicBezTo>
                  <a:pt x="39110" y="471693"/>
                  <a:pt x="39019" y="474401"/>
                  <a:pt x="38100" y="476852"/>
                </a:cubicBezTo>
                <a:cubicBezTo>
                  <a:pt x="37103" y="479511"/>
                  <a:pt x="35345" y="481835"/>
                  <a:pt x="34290" y="484472"/>
                </a:cubicBezTo>
                <a:cubicBezTo>
                  <a:pt x="32396" y="489207"/>
                  <a:pt x="27695" y="504795"/>
                  <a:pt x="26670" y="509237"/>
                </a:cubicBezTo>
                <a:cubicBezTo>
                  <a:pt x="25801" y="513001"/>
                  <a:pt x="25400" y="516857"/>
                  <a:pt x="24765" y="520667"/>
                </a:cubicBezTo>
                <a:cubicBezTo>
                  <a:pt x="23495" y="542257"/>
                  <a:pt x="21509" y="563817"/>
                  <a:pt x="20955" y="585437"/>
                </a:cubicBezTo>
                <a:cubicBezTo>
                  <a:pt x="19604" y="638129"/>
                  <a:pt x="20714" y="690869"/>
                  <a:pt x="19050" y="743552"/>
                </a:cubicBezTo>
                <a:cubicBezTo>
                  <a:pt x="18806" y="751273"/>
                  <a:pt x="16284" y="758758"/>
                  <a:pt x="15240" y="766412"/>
                </a:cubicBezTo>
                <a:cubicBezTo>
                  <a:pt x="14378" y="772735"/>
                  <a:pt x="14178" y="779136"/>
                  <a:pt x="13335" y="785462"/>
                </a:cubicBezTo>
                <a:cubicBezTo>
                  <a:pt x="12907" y="788671"/>
                  <a:pt x="11993" y="791798"/>
                  <a:pt x="11430" y="794987"/>
                </a:cubicBezTo>
                <a:cubicBezTo>
                  <a:pt x="10087" y="802595"/>
                  <a:pt x="9044" y="810254"/>
                  <a:pt x="7620" y="817847"/>
                </a:cubicBezTo>
                <a:cubicBezTo>
                  <a:pt x="5808" y="827512"/>
                  <a:pt x="2385" y="836883"/>
                  <a:pt x="0" y="846422"/>
                </a:cubicBezTo>
                <a:cubicBezTo>
                  <a:pt x="1270" y="894682"/>
                  <a:pt x="287" y="943054"/>
                  <a:pt x="3810" y="991202"/>
                </a:cubicBezTo>
                <a:cubicBezTo>
                  <a:pt x="4144" y="995769"/>
                  <a:pt x="9454" y="998501"/>
                  <a:pt x="11430" y="1002632"/>
                </a:cubicBezTo>
                <a:cubicBezTo>
                  <a:pt x="16467" y="1013164"/>
                  <a:pt x="21073" y="1023942"/>
                  <a:pt x="24765" y="1035017"/>
                </a:cubicBezTo>
                <a:cubicBezTo>
                  <a:pt x="31378" y="1054856"/>
                  <a:pt x="27786" y="1046774"/>
                  <a:pt x="34290" y="1059782"/>
                </a:cubicBezTo>
                <a:cubicBezTo>
                  <a:pt x="41746" y="1104516"/>
                  <a:pt x="36828" y="1072438"/>
                  <a:pt x="41910" y="1174082"/>
                </a:cubicBezTo>
                <a:cubicBezTo>
                  <a:pt x="42545" y="1186782"/>
                  <a:pt x="42628" y="1199522"/>
                  <a:pt x="43815" y="1212182"/>
                </a:cubicBezTo>
                <a:cubicBezTo>
                  <a:pt x="44536" y="1219873"/>
                  <a:pt x="46355" y="1227422"/>
                  <a:pt x="47625" y="1235042"/>
                </a:cubicBezTo>
                <a:cubicBezTo>
                  <a:pt x="50176" y="1347272"/>
                  <a:pt x="46945" y="1283805"/>
                  <a:pt x="53340" y="1362677"/>
                </a:cubicBezTo>
                <a:cubicBezTo>
                  <a:pt x="56094" y="1396642"/>
                  <a:pt x="53531" y="1379064"/>
                  <a:pt x="57150" y="1400777"/>
                </a:cubicBezTo>
                <a:cubicBezTo>
                  <a:pt x="58420" y="1451577"/>
                  <a:pt x="59356" y="1502386"/>
                  <a:pt x="60960" y="1553177"/>
                </a:cubicBezTo>
                <a:cubicBezTo>
                  <a:pt x="61261" y="1562718"/>
                  <a:pt x="61515" y="1572302"/>
                  <a:pt x="62865" y="1581752"/>
                </a:cubicBezTo>
                <a:cubicBezTo>
                  <a:pt x="64063" y="1590139"/>
                  <a:pt x="67108" y="1598174"/>
                  <a:pt x="68580" y="1606517"/>
                </a:cubicBezTo>
                <a:cubicBezTo>
                  <a:pt x="80866" y="1676140"/>
                  <a:pt x="67844" y="1620718"/>
                  <a:pt x="80010" y="1669382"/>
                </a:cubicBezTo>
                <a:lnTo>
                  <a:pt x="80010" y="1669382"/>
                </a:lnTo>
                <a:cubicBezTo>
                  <a:pt x="81915" y="1678272"/>
                  <a:pt x="84049" y="1687116"/>
                  <a:pt x="85725" y="1696052"/>
                </a:cubicBezTo>
                <a:cubicBezTo>
                  <a:pt x="89097" y="1714034"/>
                  <a:pt x="90599" y="1733814"/>
                  <a:pt x="97155" y="1751297"/>
                </a:cubicBezTo>
                <a:cubicBezTo>
                  <a:pt x="98455" y="1754764"/>
                  <a:pt x="101097" y="1757571"/>
                  <a:pt x="102870" y="1760822"/>
                </a:cubicBezTo>
                <a:cubicBezTo>
                  <a:pt x="104910" y="1764562"/>
                  <a:pt x="107003" y="1768297"/>
                  <a:pt x="108585" y="1772252"/>
                </a:cubicBezTo>
                <a:cubicBezTo>
                  <a:pt x="110822" y="1777845"/>
                  <a:pt x="112105" y="1783787"/>
                  <a:pt x="114300" y="1789397"/>
                </a:cubicBezTo>
                <a:cubicBezTo>
                  <a:pt x="117824" y="1798404"/>
                  <a:pt x="122671" y="1806891"/>
                  <a:pt x="125730" y="1816067"/>
                </a:cubicBezTo>
                <a:cubicBezTo>
                  <a:pt x="130753" y="1831137"/>
                  <a:pt x="127752" y="1839382"/>
                  <a:pt x="137160" y="1850357"/>
                </a:cubicBezTo>
                <a:cubicBezTo>
                  <a:pt x="138650" y="1852095"/>
                  <a:pt x="140970" y="1852897"/>
                  <a:pt x="142875" y="1854167"/>
                </a:cubicBezTo>
                <a:cubicBezTo>
                  <a:pt x="144145" y="1858612"/>
                  <a:pt x="145469" y="1863042"/>
                  <a:pt x="146685" y="1867502"/>
                </a:cubicBezTo>
                <a:cubicBezTo>
                  <a:pt x="147374" y="1870028"/>
                  <a:pt x="147618" y="1872691"/>
                  <a:pt x="148590" y="1875122"/>
                </a:cubicBezTo>
                <a:cubicBezTo>
                  <a:pt x="150172" y="1879077"/>
                  <a:pt x="152575" y="1882659"/>
                  <a:pt x="154305" y="1886552"/>
                </a:cubicBezTo>
                <a:cubicBezTo>
                  <a:pt x="155121" y="1888387"/>
                  <a:pt x="155464" y="1890403"/>
                  <a:pt x="156210" y="1892267"/>
                </a:cubicBezTo>
                <a:cubicBezTo>
                  <a:pt x="163532" y="1910572"/>
                  <a:pt x="166423" y="1914678"/>
                  <a:pt x="171450" y="1932272"/>
                </a:cubicBezTo>
                <a:cubicBezTo>
                  <a:pt x="176530" y="1950052"/>
                  <a:pt x="175683" y="1950052"/>
                  <a:pt x="179070" y="1962752"/>
                </a:cubicBezTo>
                <a:cubicBezTo>
                  <a:pt x="180936" y="1969748"/>
                  <a:pt x="182942" y="1976705"/>
                  <a:pt x="184785" y="1983707"/>
                </a:cubicBezTo>
                <a:cubicBezTo>
                  <a:pt x="186118" y="1988771"/>
                  <a:pt x="186253" y="1994263"/>
                  <a:pt x="188595" y="1998947"/>
                </a:cubicBezTo>
                <a:cubicBezTo>
                  <a:pt x="190500" y="2002757"/>
                  <a:pt x="192728" y="2006422"/>
                  <a:pt x="194310" y="2010377"/>
                </a:cubicBezTo>
                <a:cubicBezTo>
                  <a:pt x="197273" y="2017784"/>
                  <a:pt x="195606" y="2021258"/>
                  <a:pt x="198120" y="2029427"/>
                </a:cubicBezTo>
                <a:cubicBezTo>
                  <a:pt x="201755" y="2041239"/>
                  <a:pt x="209000" y="2051370"/>
                  <a:pt x="215265" y="2061812"/>
                </a:cubicBezTo>
                <a:cubicBezTo>
                  <a:pt x="218709" y="2092804"/>
                  <a:pt x="213283" y="2065672"/>
                  <a:pt x="228600" y="2098007"/>
                </a:cubicBezTo>
                <a:cubicBezTo>
                  <a:pt x="240290" y="2122685"/>
                  <a:pt x="226750" y="2109362"/>
                  <a:pt x="245745" y="2134202"/>
                </a:cubicBezTo>
                <a:cubicBezTo>
                  <a:pt x="249564" y="2139195"/>
                  <a:pt x="256269" y="2141914"/>
                  <a:pt x="259080" y="2147537"/>
                </a:cubicBezTo>
                <a:lnTo>
                  <a:pt x="270510" y="2170397"/>
                </a:lnTo>
                <a:cubicBezTo>
                  <a:pt x="274625" y="2190974"/>
                  <a:pt x="270005" y="2168655"/>
                  <a:pt x="278130" y="2202782"/>
                </a:cubicBezTo>
                <a:cubicBezTo>
                  <a:pt x="279486" y="2208477"/>
                  <a:pt x="280670" y="2214212"/>
                  <a:pt x="281940" y="2219927"/>
                </a:cubicBezTo>
                <a:cubicBezTo>
                  <a:pt x="282103" y="2221718"/>
                  <a:pt x="284926" y="2254317"/>
                  <a:pt x="285750" y="2258027"/>
                </a:cubicBezTo>
                <a:cubicBezTo>
                  <a:pt x="287067" y="2263955"/>
                  <a:pt x="293850" y="2282323"/>
                  <a:pt x="297180" y="2288507"/>
                </a:cubicBezTo>
                <a:cubicBezTo>
                  <a:pt x="299351" y="2292539"/>
                  <a:pt x="302478" y="2295990"/>
                  <a:pt x="304800" y="2299937"/>
                </a:cubicBezTo>
                <a:cubicBezTo>
                  <a:pt x="312359" y="2312787"/>
                  <a:pt x="316972" y="2325444"/>
                  <a:pt x="327660" y="2336132"/>
                </a:cubicBezTo>
                <a:cubicBezTo>
                  <a:pt x="329080" y="2337552"/>
                  <a:pt x="331470" y="2337402"/>
                  <a:pt x="333375" y="2338037"/>
                </a:cubicBezTo>
                <a:cubicBezTo>
                  <a:pt x="335280" y="2341847"/>
                  <a:pt x="337360" y="2345574"/>
                  <a:pt x="339090" y="2349467"/>
                </a:cubicBezTo>
                <a:cubicBezTo>
                  <a:pt x="339906" y="2351302"/>
                  <a:pt x="340164" y="2353354"/>
                  <a:pt x="340995" y="2355182"/>
                </a:cubicBezTo>
                <a:cubicBezTo>
                  <a:pt x="343345" y="2360353"/>
                  <a:pt x="346378" y="2365202"/>
                  <a:pt x="348615" y="2370422"/>
                </a:cubicBezTo>
                <a:cubicBezTo>
                  <a:pt x="354981" y="2385275"/>
                  <a:pt x="350402" y="2377630"/>
                  <a:pt x="354330" y="2391377"/>
                </a:cubicBezTo>
                <a:cubicBezTo>
                  <a:pt x="360875" y="2414283"/>
                  <a:pt x="360173" y="2403026"/>
                  <a:pt x="363855" y="2427572"/>
                </a:cubicBezTo>
                <a:cubicBezTo>
                  <a:pt x="366706" y="2446578"/>
                  <a:pt x="367413" y="2465937"/>
                  <a:pt x="371475" y="2484722"/>
                </a:cubicBezTo>
                <a:cubicBezTo>
                  <a:pt x="372557" y="2489726"/>
                  <a:pt x="376805" y="2493478"/>
                  <a:pt x="379095" y="2498057"/>
                </a:cubicBezTo>
                <a:cubicBezTo>
                  <a:pt x="379993" y="2499853"/>
                  <a:pt x="380209" y="2501926"/>
                  <a:pt x="381000" y="2503772"/>
                </a:cubicBezTo>
                <a:cubicBezTo>
                  <a:pt x="389846" y="2524412"/>
                  <a:pt x="387645" y="2519926"/>
                  <a:pt x="396240" y="2534252"/>
                </a:cubicBezTo>
                <a:cubicBezTo>
                  <a:pt x="396875" y="2538062"/>
                  <a:pt x="396758" y="2542077"/>
                  <a:pt x="398145" y="2545682"/>
                </a:cubicBezTo>
                <a:cubicBezTo>
                  <a:pt x="399983" y="2550460"/>
                  <a:pt x="403052" y="2554676"/>
                  <a:pt x="405765" y="2559017"/>
                </a:cubicBezTo>
                <a:cubicBezTo>
                  <a:pt x="408322" y="2563109"/>
                  <a:pt x="419551" y="2578970"/>
                  <a:pt x="422910" y="2585687"/>
                </a:cubicBezTo>
                <a:cubicBezTo>
                  <a:pt x="425707" y="2591281"/>
                  <a:pt x="427733" y="2597238"/>
                  <a:pt x="430530" y="2602832"/>
                </a:cubicBezTo>
                <a:cubicBezTo>
                  <a:pt x="433454" y="2608680"/>
                  <a:pt x="436955" y="2614221"/>
                  <a:pt x="440055" y="2619977"/>
                </a:cubicBezTo>
                <a:cubicBezTo>
                  <a:pt x="441401" y="2622477"/>
                  <a:pt x="442340" y="2625201"/>
                  <a:pt x="443865" y="2627597"/>
                </a:cubicBezTo>
                <a:cubicBezTo>
                  <a:pt x="454064" y="2643624"/>
                  <a:pt x="451898" y="2637955"/>
                  <a:pt x="462915" y="2652362"/>
                </a:cubicBezTo>
                <a:cubicBezTo>
                  <a:pt x="468162" y="2659223"/>
                  <a:pt x="478155" y="2673317"/>
                  <a:pt x="478155" y="2673317"/>
                </a:cubicBezTo>
                <a:cubicBezTo>
                  <a:pt x="482830" y="2689678"/>
                  <a:pt x="482025" y="2690552"/>
                  <a:pt x="493395" y="2707607"/>
                </a:cubicBezTo>
                <a:cubicBezTo>
                  <a:pt x="495388" y="2710596"/>
                  <a:pt x="498367" y="2712800"/>
                  <a:pt x="501015" y="2715227"/>
                </a:cubicBezTo>
                <a:cubicBezTo>
                  <a:pt x="505991" y="2719788"/>
                  <a:pt x="511069" y="2724241"/>
                  <a:pt x="516255" y="2728562"/>
                </a:cubicBezTo>
                <a:cubicBezTo>
                  <a:pt x="518694" y="2730595"/>
                  <a:pt x="521721" y="2731944"/>
                  <a:pt x="523875" y="2734277"/>
                </a:cubicBezTo>
                <a:cubicBezTo>
                  <a:pt x="529391" y="2740252"/>
                  <a:pt x="532142" y="2749143"/>
                  <a:pt x="539115" y="2753327"/>
                </a:cubicBezTo>
                <a:cubicBezTo>
                  <a:pt x="542290" y="2755232"/>
                  <a:pt x="545717" y="2756769"/>
                  <a:pt x="548640" y="2759042"/>
                </a:cubicBezTo>
                <a:cubicBezTo>
                  <a:pt x="560191" y="2768026"/>
                  <a:pt x="554376" y="2770033"/>
                  <a:pt x="571500" y="2778092"/>
                </a:cubicBezTo>
                <a:cubicBezTo>
                  <a:pt x="576797" y="2780585"/>
                  <a:pt x="582930" y="2780632"/>
                  <a:pt x="588645" y="2781902"/>
                </a:cubicBezTo>
                <a:cubicBezTo>
                  <a:pt x="596173" y="2786084"/>
                  <a:pt x="610022" y="2794541"/>
                  <a:pt x="619125" y="2797142"/>
                </a:cubicBezTo>
                <a:cubicBezTo>
                  <a:pt x="641190" y="2803446"/>
                  <a:pt x="664493" y="2805764"/>
                  <a:pt x="685800" y="2814287"/>
                </a:cubicBezTo>
                <a:cubicBezTo>
                  <a:pt x="688975" y="2815557"/>
                  <a:pt x="691980" y="2817387"/>
                  <a:pt x="695325" y="2818097"/>
                </a:cubicBezTo>
                <a:cubicBezTo>
                  <a:pt x="712993" y="2821845"/>
                  <a:pt x="730991" y="2823901"/>
                  <a:pt x="748665" y="2827622"/>
                </a:cubicBezTo>
                <a:cubicBezTo>
                  <a:pt x="755152" y="2828988"/>
                  <a:pt x="761283" y="2831729"/>
                  <a:pt x="767715" y="2833337"/>
                </a:cubicBezTo>
                <a:cubicBezTo>
                  <a:pt x="781614" y="2836812"/>
                  <a:pt x="795544" y="2840222"/>
                  <a:pt x="809625" y="2842862"/>
                </a:cubicBezTo>
                <a:cubicBezTo>
                  <a:pt x="819879" y="2844785"/>
                  <a:pt x="858515" y="2846425"/>
                  <a:pt x="862965" y="2846672"/>
                </a:cubicBezTo>
                <a:cubicBezTo>
                  <a:pt x="925775" y="2861451"/>
                  <a:pt x="876147" y="2852130"/>
                  <a:pt x="979170" y="2856197"/>
                </a:cubicBezTo>
                <a:cubicBezTo>
                  <a:pt x="999514" y="2857000"/>
                  <a:pt x="1019810" y="2858737"/>
                  <a:pt x="1040130" y="2860007"/>
                </a:cubicBezTo>
                <a:cubicBezTo>
                  <a:pt x="1053465" y="2859372"/>
                  <a:pt x="1066827" y="2859167"/>
                  <a:pt x="1080135" y="2858102"/>
                </a:cubicBezTo>
                <a:cubicBezTo>
                  <a:pt x="1082745" y="2857893"/>
                  <a:pt x="1085324" y="2857169"/>
                  <a:pt x="1087755" y="2856197"/>
                </a:cubicBezTo>
                <a:cubicBezTo>
                  <a:pt x="1091710" y="2854615"/>
                  <a:pt x="1095506" y="2852628"/>
                  <a:pt x="1099185" y="2850482"/>
                </a:cubicBezTo>
                <a:cubicBezTo>
                  <a:pt x="1103140" y="2848175"/>
                  <a:pt x="1106805" y="2845402"/>
                  <a:pt x="1110615" y="2842862"/>
                </a:cubicBezTo>
                <a:cubicBezTo>
                  <a:pt x="1115591" y="2835398"/>
                  <a:pt x="1120845" y="2828541"/>
                  <a:pt x="1123950" y="2820002"/>
                </a:cubicBezTo>
                <a:cubicBezTo>
                  <a:pt x="1125057" y="2816959"/>
                  <a:pt x="1124305" y="2813320"/>
                  <a:pt x="1125855" y="2810477"/>
                </a:cubicBezTo>
                <a:cubicBezTo>
                  <a:pt x="1128230" y="2806123"/>
                  <a:pt x="1132205" y="2802857"/>
                  <a:pt x="1135380" y="2799047"/>
                </a:cubicBezTo>
                <a:cubicBezTo>
                  <a:pt x="1136650" y="2793332"/>
                  <a:pt x="1137339" y="2787456"/>
                  <a:pt x="1139190" y="2781902"/>
                </a:cubicBezTo>
                <a:cubicBezTo>
                  <a:pt x="1140141" y="2779050"/>
                  <a:pt x="1148294" y="2763790"/>
                  <a:pt x="1150620" y="2760947"/>
                </a:cubicBezTo>
                <a:cubicBezTo>
                  <a:pt x="1154032" y="2756777"/>
                  <a:pt x="1158997" y="2753957"/>
                  <a:pt x="1162050" y="2749517"/>
                </a:cubicBezTo>
                <a:cubicBezTo>
                  <a:pt x="1166072" y="2743667"/>
                  <a:pt x="1167637" y="2736374"/>
                  <a:pt x="1171575" y="2730467"/>
                </a:cubicBezTo>
                <a:cubicBezTo>
                  <a:pt x="1172845" y="2728562"/>
                  <a:pt x="1174361" y="2726800"/>
                  <a:pt x="1175385" y="2724752"/>
                </a:cubicBezTo>
                <a:cubicBezTo>
                  <a:pt x="1176283" y="2722956"/>
                  <a:pt x="1176738" y="2720968"/>
                  <a:pt x="1177290" y="2719037"/>
                </a:cubicBezTo>
                <a:cubicBezTo>
                  <a:pt x="1179279" y="2712075"/>
                  <a:pt x="1180962" y="2705028"/>
                  <a:pt x="1183005" y="2698082"/>
                </a:cubicBezTo>
                <a:cubicBezTo>
                  <a:pt x="1184138" y="2694229"/>
                  <a:pt x="1185545" y="2690462"/>
                  <a:pt x="1186815" y="2686652"/>
                </a:cubicBezTo>
                <a:cubicBezTo>
                  <a:pt x="1187450" y="2681572"/>
                  <a:pt x="1188043" y="2676487"/>
                  <a:pt x="1188720" y="2671412"/>
                </a:cubicBezTo>
                <a:cubicBezTo>
                  <a:pt x="1189313" y="2666961"/>
                  <a:pt x="1190435" y="2662563"/>
                  <a:pt x="1190625" y="2658077"/>
                </a:cubicBezTo>
                <a:cubicBezTo>
                  <a:pt x="1192341" y="2617453"/>
                  <a:pt x="1192694" y="2576780"/>
                  <a:pt x="1194435" y="2536157"/>
                </a:cubicBezTo>
                <a:cubicBezTo>
                  <a:pt x="1194600" y="2532298"/>
                  <a:pt x="1195324" y="2528453"/>
                  <a:pt x="1196340" y="2524727"/>
                </a:cubicBezTo>
                <a:cubicBezTo>
                  <a:pt x="1197240" y="2521428"/>
                  <a:pt x="1198880" y="2518377"/>
                  <a:pt x="1200150" y="2515202"/>
                </a:cubicBezTo>
                <a:cubicBezTo>
                  <a:pt x="1201852" y="2460731"/>
                  <a:pt x="1202043" y="2439814"/>
                  <a:pt x="1205865" y="2383757"/>
                </a:cubicBezTo>
                <a:cubicBezTo>
                  <a:pt x="1206170" y="2379277"/>
                  <a:pt x="1207323" y="2374890"/>
                  <a:pt x="1207770" y="2370422"/>
                </a:cubicBezTo>
                <a:cubicBezTo>
                  <a:pt x="1210689" y="2341233"/>
                  <a:pt x="1205699" y="2353608"/>
                  <a:pt x="1213485" y="2338037"/>
                </a:cubicBezTo>
                <a:cubicBezTo>
                  <a:pt x="1215390" y="2319622"/>
                  <a:pt x="1218686" y="2301298"/>
                  <a:pt x="1219200" y="2282792"/>
                </a:cubicBezTo>
                <a:cubicBezTo>
                  <a:pt x="1219309" y="2278882"/>
                  <a:pt x="1221029" y="2196503"/>
                  <a:pt x="1223010" y="2178017"/>
                </a:cubicBezTo>
                <a:cubicBezTo>
                  <a:pt x="1223634" y="2172196"/>
                  <a:pt x="1225672" y="2166613"/>
                  <a:pt x="1226820" y="2160872"/>
                </a:cubicBezTo>
                <a:cubicBezTo>
                  <a:pt x="1228212" y="2153910"/>
                  <a:pt x="1229360" y="2146902"/>
                  <a:pt x="1230630" y="2139917"/>
                </a:cubicBezTo>
                <a:cubicBezTo>
                  <a:pt x="1231265" y="2128487"/>
                  <a:pt x="1231271" y="2117005"/>
                  <a:pt x="1232535" y="2105627"/>
                </a:cubicBezTo>
                <a:cubicBezTo>
                  <a:pt x="1233182" y="2099808"/>
                  <a:pt x="1235432" y="2094265"/>
                  <a:pt x="1236345" y="2088482"/>
                </a:cubicBezTo>
                <a:cubicBezTo>
                  <a:pt x="1237340" y="2082178"/>
                  <a:pt x="1237425" y="2075760"/>
                  <a:pt x="1238250" y="2069432"/>
                </a:cubicBezTo>
                <a:cubicBezTo>
                  <a:pt x="1239330" y="2061150"/>
                  <a:pt x="1240620" y="2052894"/>
                  <a:pt x="1242060" y="2044667"/>
                </a:cubicBezTo>
                <a:cubicBezTo>
                  <a:pt x="1254931" y="1971120"/>
                  <a:pt x="1248468" y="2015051"/>
                  <a:pt x="1253490" y="1979897"/>
                </a:cubicBezTo>
                <a:cubicBezTo>
                  <a:pt x="1259830" y="1878464"/>
                  <a:pt x="1249073" y="2018435"/>
                  <a:pt x="1263015" y="1920842"/>
                </a:cubicBezTo>
                <a:cubicBezTo>
                  <a:pt x="1264813" y="1908254"/>
                  <a:pt x="1263655" y="1895395"/>
                  <a:pt x="1264920" y="1882742"/>
                </a:cubicBezTo>
                <a:cubicBezTo>
                  <a:pt x="1265564" y="1876298"/>
                  <a:pt x="1267769" y="1870096"/>
                  <a:pt x="1268730" y="1863692"/>
                </a:cubicBezTo>
                <a:cubicBezTo>
                  <a:pt x="1269677" y="1857381"/>
                  <a:pt x="1269930" y="1850985"/>
                  <a:pt x="1270635" y="1844642"/>
                </a:cubicBezTo>
                <a:cubicBezTo>
                  <a:pt x="1271835" y="1833839"/>
                  <a:pt x="1273287" y="1823065"/>
                  <a:pt x="1274445" y="1812257"/>
                </a:cubicBezTo>
                <a:cubicBezTo>
                  <a:pt x="1276302" y="1794927"/>
                  <a:pt x="1279465" y="1750805"/>
                  <a:pt x="1280160" y="1741772"/>
                </a:cubicBezTo>
                <a:cubicBezTo>
                  <a:pt x="1279525" y="1707482"/>
                  <a:pt x="1279310" y="1673182"/>
                  <a:pt x="1278255" y="1638902"/>
                </a:cubicBezTo>
                <a:cubicBezTo>
                  <a:pt x="1278039" y="1631892"/>
                  <a:pt x="1277552" y="1624857"/>
                  <a:pt x="1276350" y="1617947"/>
                </a:cubicBezTo>
                <a:cubicBezTo>
                  <a:pt x="1275004" y="1610209"/>
                  <a:pt x="1272540" y="1602707"/>
                  <a:pt x="1270635" y="1595087"/>
                </a:cubicBezTo>
                <a:cubicBezTo>
                  <a:pt x="1260011" y="1488847"/>
                  <a:pt x="1275432" y="1617165"/>
                  <a:pt x="1257300" y="1526507"/>
                </a:cubicBezTo>
                <a:cubicBezTo>
                  <a:pt x="1255552" y="1517767"/>
                  <a:pt x="1256730" y="1508649"/>
                  <a:pt x="1255395" y="1499837"/>
                </a:cubicBezTo>
                <a:cubicBezTo>
                  <a:pt x="1253548" y="1487647"/>
                  <a:pt x="1250481" y="1475671"/>
                  <a:pt x="1247775" y="1463642"/>
                </a:cubicBezTo>
                <a:cubicBezTo>
                  <a:pt x="1244766" y="1450269"/>
                  <a:pt x="1241575" y="1436935"/>
                  <a:pt x="1238250" y="1423637"/>
                </a:cubicBezTo>
                <a:cubicBezTo>
                  <a:pt x="1237129" y="1419152"/>
                  <a:pt x="1236100" y="1414617"/>
                  <a:pt x="1234440" y="1410302"/>
                </a:cubicBezTo>
                <a:cubicBezTo>
                  <a:pt x="1232911" y="1406326"/>
                  <a:pt x="1230338" y="1402815"/>
                  <a:pt x="1228725" y="1398872"/>
                </a:cubicBezTo>
                <a:cubicBezTo>
                  <a:pt x="1219805" y="1377068"/>
                  <a:pt x="1211081" y="1350398"/>
                  <a:pt x="1203960" y="1328387"/>
                </a:cubicBezTo>
                <a:cubicBezTo>
                  <a:pt x="1201301" y="1320169"/>
                  <a:pt x="1198318" y="1312029"/>
                  <a:pt x="1196340" y="1303622"/>
                </a:cubicBezTo>
                <a:cubicBezTo>
                  <a:pt x="1193800" y="1292827"/>
                  <a:pt x="1191519" y="1281968"/>
                  <a:pt x="1188720" y="1271237"/>
                </a:cubicBezTo>
                <a:cubicBezTo>
                  <a:pt x="1187706" y="1267351"/>
                  <a:pt x="1185763" y="1263731"/>
                  <a:pt x="1184910" y="1259807"/>
                </a:cubicBezTo>
                <a:cubicBezTo>
                  <a:pt x="1182581" y="1249095"/>
                  <a:pt x="1181545" y="1238129"/>
                  <a:pt x="1179195" y="1227422"/>
                </a:cubicBezTo>
                <a:cubicBezTo>
                  <a:pt x="1175827" y="1212078"/>
                  <a:pt x="1171297" y="1197009"/>
                  <a:pt x="1167765" y="1181702"/>
                </a:cubicBezTo>
                <a:cubicBezTo>
                  <a:pt x="1159333" y="1145162"/>
                  <a:pt x="1165121" y="1160066"/>
                  <a:pt x="1154430" y="1122647"/>
                </a:cubicBezTo>
                <a:cubicBezTo>
                  <a:pt x="1149685" y="1106038"/>
                  <a:pt x="1143178" y="1089924"/>
                  <a:pt x="1139190" y="1073117"/>
                </a:cubicBezTo>
                <a:cubicBezTo>
                  <a:pt x="1131023" y="1038700"/>
                  <a:pt x="1127239" y="1009950"/>
                  <a:pt x="1123950" y="975962"/>
                </a:cubicBezTo>
                <a:cubicBezTo>
                  <a:pt x="1123152" y="967721"/>
                  <a:pt x="1122843" y="959438"/>
                  <a:pt x="1122045" y="951197"/>
                </a:cubicBezTo>
                <a:cubicBezTo>
                  <a:pt x="1116040" y="889145"/>
                  <a:pt x="1119851" y="944386"/>
                  <a:pt x="1116330" y="884522"/>
                </a:cubicBezTo>
                <a:cubicBezTo>
                  <a:pt x="1117600" y="842612"/>
                  <a:pt x="1118486" y="800689"/>
                  <a:pt x="1120140" y="758792"/>
                </a:cubicBezTo>
                <a:cubicBezTo>
                  <a:pt x="1120392" y="752415"/>
                  <a:pt x="1120903" y="746021"/>
                  <a:pt x="1122045" y="739742"/>
                </a:cubicBezTo>
                <a:cubicBezTo>
                  <a:pt x="1123450" y="732014"/>
                  <a:pt x="1124843" y="724175"/>
                  <a:pt x="1127760" y="716882"/>
                </a:cubicBezTo>
                <a:cubicBezTo>
                  <a:pt x="1128925" y="713969"/>
                  <a:pt x="1132480" y="705624"/>
                  <a:pt x="1133475" y="701642"/>
                </a:cubicBezTo>
                <a:cubicBezTo>
                  <a:pt x="1137768" y="684471"/>
                  <a:pt x="1132364" y="699657"/>
                  <a:pt x="1139190" y="682592"/>
                </a:cubicBezTo>
                <a:cubicBezTo>
                  <a:pt x="1139825" y="678147"/>
                  <a:pt x="1140067" y="673628"/>
                  <a:pt x="1141095" y="669257"/>
                </a:cubicBezTo>
                <a:cubicBezTo>
                  <a:pt x="1142613" y="662804"/>
                  <a:pt x="1145036" y="656595"/>
                  <a:pt x="1146810" y="650207"/>
                </a:cubicBezTo>
                <a:cubicBezTo>
                  <a:pt x="1148211" y="645162"/>
                  <a:pt x="1149443" y="640069"/>
                  <a:pt x="1150620" y="634967"/>
                </a:cubicBezTo>
                <a:cubicBezTo>
                  <a:pt x="1157185" y="606520"/>
                  <a:pt x="1146343" y="650636"/>
                  <a:pt x="1154430" y="610202"/>
                </a:cubicBezTo>
                <a:cubicBezTo>
                  <a:pt x="1155337" y="605669"/>
                  <a:pt x="1156970" y="601312"/>
                  <a:pt x="1158240" y="596867"/>
                </a:cubicBezTo>
                <a:cubicBezTo>
                  <a:pt x="1158875" y="591152"/>
                  <a:pt x="1159085" y="585374"/>
                  <a:pt x="1160145" y="579722"/>
                </a:cubicBezTo>
                <a:cubicBezTo>
                  <a:pt x="1160997" y="575178"/>
                  <a:pt x="1163357" y="570971"/>
                  <a:pt x="1163955" y="566387"/>
                </a:cubicBezTo>
                <a:cubicBezTo>
                  <a:pt x="1173479" y="493367"/>
                  <a:pt x="1159274" y="568839"/>
                  <a:pt x="1169670" y="516857"/>
                </a:cubicBezTo>
                <a:cubicBezTo>
                  <a:pt x="1169035" y="485107"/>
                  <a:pt x="1168963" y="453341"/>
                  <a:pt x="1167765" y="421607"/>
                </a:cubicBezTo>
                <a:cubicBezTo>
                  <a:pt x="1167689" y="419600"/>
                  <a:pt x="1166388" y="417829"/>
                  <a:pt x="1165860" y="415892"/>
                </a:cubicBezTo>
                <a:cubicBezTo>
                  <a:pt x="1164482" y="410840"/>
                  <a:pt x="1163147" y="405772"/>
                  <a:pt x="1162050" y="400652"/>
                </a:cubicBezTo>
                <a:cubicBezTo>
                  <a:pt x="1161241" y="396875"/>
                  <a:pt x="1161082" y="392969"/>
                  <a:pt x="1160145" y="389222"/>
                </a:cubicBezTo>
                <a:cubicBezTo>
                  <a:pt x="1156397" y="374232"/>
                  <a:pt x="1157452" y="381997"/>
                  <a:pt x="1152525" y="370172"/>
                </a:cubicBezTo>
                <a:cubicBezTo>
                  <a:pt x="1144075" y="349891"/>
                  <a:pt x="1150635" y="360669"/>
                  <a:pt x="1143000" y="349217"/>
                </a:cubicBezTo>
                <a:cubicBezTo>
                  <a:pt x="1142365" y="345407"/>
                  <a:pt x="1142205" y="341487"/>
                  <a:pt x="1141095" y="337787"/>
                </a:cubicBezTo>
                <a:cubicBezTo>
                  <a:pt x="1140279" y="335067"/>
                  <a:pt x="1138404" y="332777"/>
                  <a:pt x="1137285" y="330167"/>
                </a:cubicBezTo>
                <a:cubicBezTo>
                  <a:pt x="1136494" y="328321"/>
                  <a:pt x="1136278" y="326248"/>
                  <a:pt x="1135380" y="324452"/>
                </a:cubicBezTo>
                <a:cubicBezTo>
                  <a:pt x="1133090" y="319873"/>
                  <a:pt x="1130211" y="315611"/>
                  <a:pt x="1127760" y="311117"/>
                </a:cubicBezTo>
                <a:cubicBezTo>
                  <a:pt x="1121742" y="300084"/>
                  <a:pt x="1126910" y="306457"/>
                  <a:pt x="1118235" y="297782"/>
                </a:cubicBezTo>
                <a:cubicBezTo>
                  <a:pt x="1115429" y="289364"/>
                  <a:pt x="1116196" y="289995"/>
                  <a:pt x="1108710" y="280637"/>
                </a:cubicBezTo>
                <a:cubicBezTo>
                  <a:pt x="1106466" y="277832"/>
                  <a:pt x="1103455" y="275720"/>
                  <a:pt x="1101090" y="273017"/>
                </a:cubicBezTo>
                <a:cubicBezTo>
                  <a:pt x="1090369" y="260764"/>
                  <a:pt x="1101345" y="268979"/>
                  <a:pt x="1085850" y="259682"/>
                </a:cubicBezTo>
                <a:cubicBezTo>
                  <a:pt x="1084580" y="257142"/>
                  <a:pt x="1083691" y="254373"/>
                  <a:pt x="1082040" y="252062"/>
                </a:cubicBezTo>
                <a:cubicBezTo>
                  <a:pt x="1080474" y="249870"/>
                  <a:pt x="1078517" y="247913"/>
                  <a:pt x="1076325" y="246347"/>
                </a:cubicBezTo>
                <a:cubicBezTo>
                  <a:pt x="1065147" y="238362"/>
                  <a:pt x="1053541" y="230991"/>
                  <a:pt x="1042035" y="223487"/>
                </a:cubicBezTo>
                <a:cubicBezTo>
                  <a:pt x="1038934" y="221464"/>
                  <a:pt x="1035948" y="219147"/>
                  <a:pt x="1032510" y="217772"/>
                </a:cubicBezTo>
                <a:cubicBezTo>
                  <a:pt x="1029335" y="216502"/>
                  <a:pt x="1025897" y="215754"/>
                  <a:pt x="1022985" y="213962"/>
                </a:cubicBezTo>
                <a:cubicBezTo>
                  <a:pt x="1017577" y="210634"/>
                  <a:pt x="1013425" y="205372"/>
                  <a:pt x="1007745" y="202532"/>
                </a:cubicBezTo>
                <a:cubicBezTo>
                  <a:pt x="1003935" y="200627"/>
                  <a:pt x="999968" y="199009"/>
                  <a:pt x="996315" y="196817"/>
                </a:cubicBezTo>
                <a:cubicBezTo>
                  <a:pt x="993592" y="195183"/>
                  <a:pt x="991106" y="193168"/>
                  <a:pt x="988695" y="191102"/>
                </a:cubicBezTo>
                <a:cubicBezTo>
                  <a:pt x="986650" y="189349"/>
                  <a:pt x="985222" y="186881"/>
                  <a:pt x="982980" y="185387"/>
                </a:cubicBezTo>
                <a:cubicBezTo>
                  <a:pt x="981309" y="184273"/>
                  <a:pt x="979170" y="184117"/>
                  <a:pt x="977265" y="183482"/>
                </a:cubicBezTo>
                <a:cubicBezTo>
                  <a:pt x="972757" y="169957"/>
                  <a:pt x="979623" y="185199"/>
                  <a:pt x="967740" y="175862"/>
                </a:cubicBezTo>
                <a:cubicBezTo>
                  <a:pt x="960679" y="170314"/>
                  <a:pt x="955589" y="162561"/>
                  <a:pt x="948690" y="156812"/>
                </a:cubicBezTo>
                <a:cubicBezTo>
                  <a:pt x="944880" y="153637"/>
                  <a:pt x="940946" y="150605"/>
                  <a:pt x="937260" y="147287"/>
                </a:cubicBezTo>
                <a:cubicBezTo>
                  <a:pt x="934590" y="144884"/>
                  <a:pt x="932310" y="142070"/>
                  <a:pt x="929640" y="139667"/>
                </a:cubicBezTo>
                <a:cubicBezTo>
                  <a:pt x="925954" y="136349"/>
                  <a:pt x="921917" y="133437"/>
                  <a:pt x="918210" y="130142"/>
                </a:cubicBezTo>
                <a:cubicBezTo>
                  <a:pt x="904075" y="117577"/>
                  <a:pt x="923661" y="131404"/>
                  <a:pt x="897255" y="111092"/>
                </a:cubicBezTo>
                <a:cubicBezTo>
                  <a:pt x="894320" y="108834"/>
                  <a:pt x="890845" y="107379"/>
                  <a:pt x="887730" y="105377"/>
                </a:cubicBezTo>
                <a:cubicBezTo>
                  <a:pt x="845643" y="78321"/>
                  <a:pt x="896404" y="109100"/>
                  <a:pt x="851535" y="84422"/>
                </a:cubicBezTo>
                <a:cubicBezTo>
                  <a:pt x="845046" y="80853"/>
                  <a:pt x="839605" y="75026"/>
                  <a:pt x="832485" y="72992"/>
                </a:cubicBezTo>
                <a:cubicBezTo>
                  <a:pt x="817581" y="68734"/>
                  <a:pt x="819198" y="69582"/>
                  <a:pt x="803910" y="63467"/>
                </a:cubicBezTo>
                <a:cubicBezTo>
                  <a:pt x="799420" y="61671"/>
                  <a:pt x="794957" y="59797"/>
                  <a:pt x="790575" y="57752"/>
                </a:cubicBezTo>
                <a:cubicBezTo>
                  <a:pt x="785428" y="55350"/>
                  <a:pt x="780696" y="52008"/>
                  <a:pt x="775335" y="50132"/>
                </a:cubicBezTo>
                <a:cubicBezTo>
                  <a:pt x="733589" y="35521"/>
                  <a:pt x="750507" y="39009"/>
                  <a:pt x="725805" y="34892"/>
                </a:cubicBezTo>
                <a:cubicBezTo>
                  <a:pt x="709427" y="23973"/>
                  <a:pt x="730149" y="37064"/>
                  <a:pt x="714375" y="29177"/>
                </a:cubicBezTo>
                <a:cubicBezTo>
                  <a:pt x="711063" y="27521"/>
                  <a:pt x="708162" y="25118"/>
                  <a:pt x="704850" y="23462"/>
                </a:cubicBezTo>
                <a:cubicBezTo>
                  <a:pt x="703054" y="22564"/>
                  <a:pt x="700931" y="22455"/>
                  <a:pt x="699135" y="21557"/>
                </a:cubicBezTo>
                <a:cubicBezTo>
                  <a:pt x="697087" y="20533"/>
                  <a:pt x="695592" y="18471"/>
                  <a:pt x="693420" y="17747"/>
                </a:cubicBezTo>
                <a:cubicBezTo>
                  <a:pt x="689756" y="16526"/>
                  <a:pt x="685800" y="16477"/>
                  <a:pt x="681990" y="15842"/>
                </a:cubicBezTo>
                <a:cubicBezTo>
                  <a:pt x="679450" y="14572"/>
                  <a:pt x="676642" y="13736"/>
                  <a:pt x="674370" y="12032"/>
                </a:cubicBezTo>
                <a:cubicBezTo>
                  <a:pt x="646539" y="-8841"/>
                  <a:pt x="706069" y="3101"/>
                  <a:pt x="609600" y="6317"/>
                </a:cubicBezTo>
                <a:cubicBezTo>
                  <a:pt x="595113" y="11146"/>
                  <a:pt x="613283" y="5574"/>
                  <a:pt x="582930" y="10127"/>
                </a:cubicBezTo>
                <a:cubicBezTo>
                  <a:pt x="577140" y="10995"/>
                  <a:pt x="571526" y="12789"/>
                  <a:pt x="565785" y="13937"/>
                </a:cubicBezTo>
                <a:cubicBezTo>
                  <a:pt x="561997" y="14695"/>
                  <a:pt x="558132" y="15033"/>
                  <a:pt x="554355" y="15842"/>
                </a:cubicBezTo>
                <a:cubicBezTo>
                  <a:pt x="549235" y="16939"/>
                  <a:pt x="544235" y="18555"/>
                  <a:pt x="539115" y="19652"/>
                </a:cubicBezTo>
                <a:cubicBezTo>
                  <a:pt x="522512" y="23210"/>
                  <a:pt x="504507" y="32987"/>
                  <a:pt x="493395" y="36797"/>
                </a:cubicBezTo>
                <a:close/>
              </a:path>
            </a:pathLst>
          </a:custGeom>
          <a:solidFill>
            <a:schemeClr val="accent2">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9B5762B-7CBF-4F19-AE40-14244B4612C5}"/>
              </a:ext>
            </a:extLst>
          </p:cNvPr>
          <p:cNvSpPr txBox="1"/>
          <p:nvPr/>
        </p:nvSpPr>
        <p:spPr>
          <a:xfrm>
            <a:off x="1175837" y="6154915"/>
            <a:ext cx="2441694" cy="338554"/>
          </a:xfrm>
          <a:prstGeom prst="rect">
            <a:avLst/>
          </a:prstGeom>
          <a:noFill/>
        </p:spPr>
        <p:txBody>
          <a:bodyPr wrap="none" rtlCol="0">
            <a:spAutoFit/>
          </a:bodyPr>
          <a:lstStyle/>
          <a:p>
            <a:r>
              <a:rPr lang="zh-CN" altLang="en-US" sz="1600" dirty="0"/>
              <a:t>预抽钻孔布置垂直剖面图</a:t>
            </a:r>
          </a:p>
        </p:txBody>
      </p:sp>
      <p:sp>
        <p:nvSpPr>
          <p:cNvPr id="14" name="文本框 13">
            <a:extLst>
              <a:ext uri="{FF2B5EF4-FFF2-40B4-BE49-F238E27FC236}">
                <a16:creationId xmlns:a16="http://schemas.microsoft.com/office/drawing/2014/main" id="{832AA737-382A-4BCA-BE43-B0F9FD64AAA2}"/>
              </a:ext>
            </a:extLst>
          </p:cNvPr>
          <p:cNvSpPr txBox="1"/>
          <p:nvPr/>
        </p:nvSpPr>
        <p:spPr>
          <a:xfrm>
            <a:off x="5862122" y="6171792"/>
            <a:ext cx="2236510" cy="338554"/>
          </a:xfrm>
          <a:prstGeom prst="rect">
            <a:avLst/>
          </a:prstGeom>
          <a:noFill/>
        </p:spPr>
        <p:txBody>
          <a:bodyPr wrap="none" rtlCol="0">
            <a:spAutoFit/>
          </a:bodyPr>
          <a:lstStyle/>
          <a:p>
            <a:r>
              <a:rPr lang="zh-CN" altLang="en-US" sz="1600" dirty="0"/>
              <a:t>预抽钻孔布置水平剖图</a:t>
            </a:r>
          </a:p>
        </p:txBody>
      </p:sp>
      <p:sp>
        <p:nvSpPr>
          <p:cNvPr id="15" name="文本框 14">
            <a:extLst>
              <a:ext uri="{FF2B5EF4-FFF2-40B4-BE49-F238E27FC236}">
                <a16:creationId xmlns:a16="http://schemas.microsoft.com/office/drawing/2014/main" id="{BB99F890-C37E-40B5-AB80-542F3C6A4746}"/>
              </a:ext>
            </a:extLst>
          </p:cNvPr>
          <p:cNvSpPr txBox="1"/>
          <p:nvPr/>
        </p:nvSpPr>
        <p:spPr>
          <a:xfrm>
            <a:off x="6856128" y="4435627"/>
            <a:ext cx="800219" cy="584775"/>
          </a:xfrm>
          <a:prstGeom prst="rect">
            <a:avLst/>
          </a:prstGeom>
          <a:noFill/>
        </p:spPr>
        <p:txBody>
          <a:bodyPr wrap="none" rtlCol="0">
            <a:spAutoFit/>
          </a:bodyPr>
          <a:lstStyle/>
          <a:p>
            <a:r>
              <a:rPr lang="zh-CN" altLang="en-US" sz="1600" b="1" dirty="0">
                <a:solidFill>
                  <a:srgbClr val="C00000"/>
                </a:solidFill>
              </a:rPr>
              <a:t>油型气</a:t>
            </a:r>
            <a:endParaRPr lang="en-US" altLang="zh-CN" sz="1600" b="1" dirty="0">
              <a:solidFill>
                <a:srgbClr val="C00000"/>
              </a:solidFill>
            </a:endParaRPr>
          </a:p>
          <a:p>
            <a:r>
              <a:rPr lang="zh-CN" altLang="en-US" sz="1600" b="1" dirty="0">
                <a:solidFill>
                  <a:srgbClr val="C00000"/>
                </a:solidFill>
              </a:rPr>
              <a:t>富集区</a:t>
            </a:r>
          </a:p>
        </p:txBody>
      </p:sp>
    </p:spTree>
    <p:extLst>
      <p:ext uri="{BB962C8B-B14F-4D97-AF65-F5344CB8AC3E}">
        <p14:creationId xmlns:p14="http://schemas.microsoft.com/office/powerpoint/2010/main" val="1519454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400" y="332105"/>
            <a:ext cx="4368569"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1.3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研究内容及难点  </a:t>
            </a:r>
            <a:r>
              <a:rPr kumimoji="0" lang="en-US" altLang="zh-CN" sz="3600" b="1" i="0" u="none" strike="noStrike" kern="1200" cap="none" spc="200" normalizeH="0" baseline="0" noProof="0" dirty="0">
                <a:ln>
                  <a:noFill/>
                </a:ln>
                <a:solidFill>
                  <a:srgbClr val="004E97"/>
                </a:solidFill>
                <a:effectLst>
                  <a:outerShdw blurRad="50800" dist="50800" dir="5400000" algn="ctr" rotWithShape="0">
                    <a:schemeClr val="bg1">
                      <a:lumMod val="75000"/>
                    </a:schemeClr>
                  </a:outerShdw>
                </a:effectLst>
                <a:uLnTx/>
                <a:uFillTx/>
                <a:latin typeface="黑体" panose="02010609060101010101" charset="-122"/>
                <a:ea typeface="黑体" panose="02010609060101010101" charset="-122"/>
                <a:cs typeface="+mn-cs"/>
                <a:sym typeface="Calibri" panose="020F0502020204030204" pitchFamily="34" charset="0"/>
              </a:rPr>
              <a:t> </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7" name="文本框 6">
            <a:extLst>
              <a:ext uri="{FF2B5EF4-FFF2-40B4-BE49-F238E27FC236}">
                <a16:creationId xmlns:a16="http://schemas.microsoft.com/office/drawing/2014/main" id="{978A548A-E204-4FB8-AAC5-D07078785F49}"/>
              </a:ext>
            </a:extLst>
          </p:cNvPr>
          <p:cNvSpPr txBox="1"/>
          <p:nvPr/>
        </p:nvSpPr>
        <p:spPr>
          <a:xfrm>
            <a:off x="397136" y="1257143"/>
            <a:ext cx="8410687" cy="3329758"/>
          </a:xfrm>
          <a:prstGeom prst="rect">
            <a:avLst/>
          </a:prstGeom>
          <a:noFill/>
        </p:spPr>
        <p:txBody>
          <a:bodyPr wrap="square">
            <a:spAutoFit/>
          </a:bodyPr>
          <a:lstStyle/>
          <a:p>
            <a:pPr marL="358775" indent="-358775" algn="l">
              <a:lnSpc>
                <a:spcPct val="150000"/>
              </a:lnSpc>
              <a:buFont typeface="Wingdings" panose="05000000000000000000" pitchFamily="2" charset="2"/>
              <a:buChar char="p"/>
            </a:pPr>
            <a:r>
              <a:rPr lang="zh-CN" altLang="en-US" sz="2400" b="0" i="0" u="none" strike="noStrike" baseline="0" dirty="0">
                <a:latin typeface="黑体" panose="02010609060101010101" pitchFamily="49" charset="-122"/>
                <a:ea typeface="黑体" panose="02010609060101010101" pitchFamily="49" charset="-122"/>
              </a:rPr>
              <a:t>构建油型气涌出理论和数值模型，分析油型气涌出影响因素及其关系，定量确定各因素权重。</a:t>
            </a:r>
            <a:endParaRPr lang="en-US" altLang="zh-CN" sz="2400" b="0" i="0" u="none" strike="noStrike" baseline="0" dirty="0">
              <a:latin typeface="黑体" panose="02010609060101010101" pitchFamily="49" charset="-122"/>
              <a:ea typeface="黑体" panose="02010609060101010101" pitchFamily="49" charset="-122"/>
            </a:endParaRPr>
          </a:p>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研究油型气涌出实时探测技术，探明油型气涌出危险性，实现油型气涌出的精准和精确探测。</a:t>
            </a:r>
            <a:endParaRPr lang="en-US" altLang="zh-CN" sz="2400" dirty="0">
              <a:latin typeface="黑体" panose="02010609060101010101" pitchFamily="49" charset="-122"/>
              <a:ea typeface="黑体" panose="02010609060101010101" pitchFamily="49" charset="-122"/>
            </a:endParaRPr>
          </a:p>
          <a:p>
            <a:pPr marL="358775" indent="-358775">
              <a:lnSpc>
                <a:spcPct val="150000"/>
              </a:lnSpc>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根据探测结果制定优化的油型气抽采方案，提高采掘效率和经济效益。</a:t>
            </a:r>
          </a:p>
        </p:txBody>
      </p:sp>
      <p:sp>
        <p:nvSpPr>
          <p:cNvPr id="9" name="文本框 8">
            <a:extLst>
              <a:ext uri="{FF2B5EF4-FFF2-40B4-BE49-F238E27FC236}">
                <a16:creationId xmlns:a16="http://schemas.microsoft.com/office/drawing/2014/main" id="{A03B4F6F-D686-46E9-AEF1-C4F45534D228}"/>
              </a:ext>
            </a:extLst>
          </p:cNvPr>
          <p:cNvSpPr txBox="1"/>
          <p:nvPr/>
        </p:nvSpPr>
        <p:spPr>
          <a:xfrm>
            <a:off x="3108895" y="4727707"/>
            <a:ext cx="5571603" cy="1746295"/>
          </a:xfrm>
          <a:prstGeom prst="rect">
            <a:avLst/>
          </a:prstGeom>
          <a:solidFill>
            <a:schemeClr val="accent4">
              <a:lumMod val="20000"/>
              <a:lumOff val="80000"/>
            </a:schemeClr>
          </a:solidFill>
          <a:ln w="15875">
            <a:solidFill>
              <a:schemeClr val="tx1"/>
            </a:solidFill>
          </a:ln>
        </p:spPr>
        <p:txBody>
          <a:bodyPr wrap="square">
            <a:noAutofit/>
          </a:bodyPr>
          <a:lstStyle/>
          <a:p>
            <a:pPr>
              <a:lnSpc>
                <a:spcPct val="200000"/>
              </a:lnSpc>
            </a:pPr>
            <a:r>
              <a:rPr lang="zh-CN" altLang="en-US" b="1" dirty="0">
                <a:latin typeface="华文楷体" panose="02010600040101010101" pitchFamily="2" charset="-122"/>
                <a:ea typeface="华文楷体" panose="02010600040101010101" pitchFamily="2" charset="-122"/>
              </a:rPr>
              <a:t>如何建立更符合实际的油型气涌出理论模型？</a:t>
            </a:r>
            <a:endParaRPr lang="en-US" altLang="zh-CN" b="1" dirty="0">
              <a:latin typeface="华文楷体" panose="02010600040101010101" pitchFamily="2" charset="-122"/>
              <a:ea typeface="华文楷体" panose="02010600040101010101" pitchFamily="2" charset="-122"/>
            </a:endParaRPr>
          </a:p>
          <a:p>
            <a:pPr>
              <a:lnSpc>
                <a:spcPct val="200000"/>
              </a:lnSpc>
            </a:pPr>
            <a:r>
              <a:rPr lang="zh-CN" altLang="en-US" b="1" dirty="0">
                <a:latin typeface="华文楷体" panose="02010600040101010101" pitchFamily="2" charset="-122"/>
                <a:ea typeface="华文楷体" panose="02010600040101010101" pitchFamily="2" charset="-122"/>
              </a:rPr>
              <a:t>如何进行探测数据与油型气涌出关系？</a:t>
            </a:r>
            <a:endParaRPr lang="en-US" altLang="zh-CN" b="1" dirty="0">
              <a:latin typeface="华文楷体" panose="02010600040101010101" pitchFamily="2" charset="-122"/>
              <a:ea typeface="华文楷体" panose="02010600040101010101" pitchFamily="2" charset="-122"/>
            </a:endParaRPr>
          </a:p>
          <a:p>
            <a:pPr>
              <a:lnSpc>
                <a:spcPct val="200000"/>
              </a:lnSpc>
            </a:pPr>
            <a:r>
              <a:rPr lang="zh-CN" altLang="en-US" b="1" dirty="0">
                <a:latin typeface="华文楷体" panose="02010600040101010101" pitchFamily="2" charset="-122"/>
                <a:ea typeface="华文楷体" panose="02010600040101010101" pitchFamily="2" charset="-122"/>
              </a:rPr>
              <a:t>如何针对不同探测结果制定合理的预测方案？</a:t>
            </a:r>
            <a:endParaRPr lang="zh-CN" altLang="en-US" dirty="0">
              <a:latin typeface="华文楷体" panose="02010600040101010101" pitchFamily="2" charset="-122"/>
              <a:ea typeface="华文楷体" panose="02010600040101010101" pitchFamily="2" charset="-122"/>
            </a:endParaRPr>
          </a:p>
        </p:txBody>
      </p:sp>
      <p:sp>
        <p:nvSpPr>
          <p:cNvPr id="3" name="矩形 2">
            <a:extLst>
              <a:ext uri="{FF2B5EF4-FFF2-40B4-BE49-F238E27FC236}">
                <a16:creationId xmlns:a16="http://schemas.microsoft.com/office/drawing/2014/main" id="{0CD7768B-1AF4-46EC-B730-84E8EF251F23}"/>
              </a:ext>
            </a:extLst>
          </p:cNvPr>
          <p:cNvSpPr/>
          <p:nvPr/>
        </p:nvSpPr>
        <p:spPr>
          <a:xfrm>
            <a:off x="999478" y="5025013"/>
            <a:ext cx="1053296" cy="1151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精准治理</a:t>
            </a:r>
          </a:p>
        </p:txBody>
      </p:sp>
      <p:sp>
        <p:nvSpPr>
          <p:cNvPr id="4" name="箭头: 燕尾形 3">
            <a:extLst>
              <a:ext uri="{FF2B5EF4-FFF2-40B4-BE49-F238E27FC236}">
                <a16:creationId xmlns:a16="http://schemas.microsoft.com/office/drawing/2014/main" id="{2DB71ACE-8299-43DB-A1E0-8A097485A411}"/>
              </a:ext>
            </a:extLst>
          </p:cNvPr>
          <p:cNvSpPr/>
          <p:nvPr/>
        </p:nvSpPr>
        <p:spPr>
          <a:xfrm>
            <a:off x="2355448" y="5065528"/>
            <a:ext cx="451413" cy="1070658"/>
          </a:xfrm>
          <a:prstGeom prst="notchedRight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8150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8988BC-59A3-4D8D-8558-C55AE774C1D2}"/>
              </a:ext>
            </a:extLst>
          </p:cNvPr>
          <p:cNvCxnSpPr>
            <a:cxnSpLocks/>
          </p:cNvCxnSpPr>
          <p:nvPr/>
        </p:nvCxnSpPr>
        <p:spPr>
          <a:xfrm>
            <a:off x="212400" y="1113145"/>
            <a:ext cx="8719200" cy="44301"/>
          </a:xfrm>
          <a:prstGeom prst="line">
            <a:avLst/>
          </a:prstGeom>
          <a:ln w="9525">
            <a:solidFill>
              <a:srgbClr val="004E97"/>
            </a:solidFill>
          </a:ln>
        </p:spPr>
        <p:style>
          <a:lnRef idx="1">
            <a:schemeClr val="accent1"/>
          </a:lnRef>
          <a:fillRef idx="0">
            <a:schemeClr val="accent1"/>
          </a:fillRef>
          <a:effectRef idx="0">
            <a:schemeClr val="accent1"/>
          </a:effectRef>
          <a:fontRef idx="minor">
            <a:schemeClr val="tx1"/>
          </a:fontRef>
        </p:style>
      </p:cxnSp>
      <p:sp>
        <p:nvSpPr>
          <p:cNvPr id="6" name="矩形 47">
            <a:extLst>
              <a:ext uri="{FF2B5EF4-FFF2-40B4-BE49-F238E27FC236}">
                <a16:creationId xmlns:a16="http://schemas.microsoft.com/office/drawing/2014/main" id="{0C7102EC-3BD0-48C1-9189-9924943CE32C}"/>
              </a:ext>
            </a:extLst>
          </p:cNvPr>
          <p:cNvSpPr>
            <a:spLocks noChangeArrowheads="1"/>
          </p:cNvSpPr>
          <p:nvPr/>
        </p:nvSpPr>
        <p:spPr bwMode="auto">
          <a:xfrm>
            <a:off x="212400" y="332105"/>
            <a:ext cx="4368569" cy="641350"/>
          </a:xfrm>
          <a:prstGeom prst="rect">
            <a:avLst/>
          </a:prstGeom>
          <a:noFill/>
          <a:ln w="9525">
            <a:noFill/>
            <a:miter lim="800000"/>
          </a:ln>
          <a:effectLst>
            <a:glow rad="127000">
              <a:schemeClr val="accent4">
                <a:lumMod val="20000"/>
                <a:lumOff val="80000"/>
              </a:schemeClr>
            </a:glow>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1.4 </a:t>
            </a:r>
            <a:r>
              <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Times New Roman" panose="02020603050405020304" pitchFamily="18" charset="0"/>
              </a:rPr>
              <a:t>技术路线</a:t>
            </a:r>
            <a:endParaRPr kumimoji="0" lang="zh-CN" altLang="en-US" sz="3600" b="1" i="0" u="none" strike="noStrike" kern="1200" cap="none" spc="0" normalizeH="0" baseline="0" noProof="0" dirty="0">
              <a:ln>
                <a:noFill/>
              </a:ln>
              <a:solidFill>
                <a:srgbClr val="004E97"/>
              </a:solidFill>
              <a:effectLst>
                <a:outerShdw blurRad="50800" dist="50800" dir="5400000" algn="ctr" rotWithShape="0">
                  <a:schemeClr val="bg1">
                    <a:lumMod val="75000"/>
                  </a:schemeClr>
                </a:outerShdw>
              </a:effectLst>
              <a:uLnTx/>
              <a:uFillTx/>
              <a:latin typeface="Arial" panose="020B0604020202020204" pitchFamily="34" charset="0"/>
              <a:ea typeface="黑体" panose="02010609060101010101" charset="-122"/>
              <a:cs typeface="Arial" panose="020B0604020202020204" pitchFamily="34" charset="0"/>
              <a:sym typeface="Calibri" panose="020F0502020204030204" pitchFamily="34" charset="0"/>
            </a:endParaRPr>
          </a:p>
        </p:txBody>
      </p:sp>
      <p:sp>
        <p:nvSpPr>
          <p:cNvPr id="11" name="矩形 10">
            <a:extLst>
              <a:ext uri="{FF2B5EF4-FFF2-40B4-BE49-F238E27FC236}">
                <a16:creationId xmlns:a16="http://schemas.microsoft.com/office/drawing/2014/main" id="{EEAFBA7D-0D1C-448A-91BF-8A5F68A716F9}"/>
              </a:ext>
            </a:extLst>
          </p:cNvPr>
          <p:cNvSpPr/>
          <p:nvPr/>
        </p:nvSpPr>
        <p:spPr>
          <a:xfrm>
            <a:off x="3990367" y="1348264"/>
            <a:ext cx="3161593" cy="3003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a:solidFill>
                  <a:srgbClr val="000000"/>
                </a:solidFill>
                <a:effectLst/>
                <a:ea typeface="等线" panose="02010600030101010101" pitchFamily="2" charset="-122"/>
                <a:cs typeface="Times New Roman" panose="02020603050405020304" pitchFamily="18" charset="0"/>
              </a:rPr>
              <a:t>油型气精准探测及灾害防治技术研究</a:t>
            </a:r>
            <a:endParaRPr lang="zh-CN" sz="1050" kern="100">
              <a:effectLst/>
              <a:ea typeface="等线" panose="02010600030101010101" pitchFamily="2" charset="-122"/>
              <a:cs typeface="Times New Roman" panose="02020603050405020304" pitchFamily="18" charset="0"/>
            </a:endParaRPr>
          </a:p>
        </p:txBody>
      </p:sp>
      <p:grpSp>
        <p:nvGrpSpPr>
          <p:cNvPr id="70" name="组合 69">
            <a:extLst>
              <a:ext uri="{FF2B5EF4-FFF2-40B4-BE49-F238E27FC236}">
                <a16:creationId xmlns:a16="http://schemas.microsoft.com/office/drawing/2014/main" id="{4CAE68D9-677E-499D-B93D-5A3F789F7CFA}"/>
              </a:ext>
            </a:extLst>
          </p:cNvPr>
          <p:cNvGrpSpPr/>
          <p:nvPr/>
        </p:nvGrpSpPr>
        <p:grpSpPr>
          <a:xfrm>
            <a:off x="3369094" y="1863339"/>
            <a:ext cx="4197918" cy="288182"/>
            <a:chOff x="3369094" y="1942662"/>
            <a:chExt cx="4197918" cy="288182"/>
          </a:xfrm>
        </p:grpSpPr>
        <p:sp>
          <p:nvSpPr>
            <p:cNvPr id="12" name="矩形 11">
              <a:extLst>
                <a:ext uri="{FF2B5EF4-FFF2-40B4-BE49-F238E27FC236}">
                  <a16:creationId xmlns:a16="http://schemas.microsoft.com/office/drawing/2014/main" id="{C826A8D6-53C8-4F34-8514-D87F807EB85E}"/>
                </a:ext>
              </a:extLst>
            </p:cNvPr>
            <p:cNvSpPr/>
            <p:nvPr/>
          </p:nvSpPr>
          <p:spPr>
            <a:xfrm>
              <a:off x="5644123" y="1942662"/>
              <a:ext cx="1922889" cy="2880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dirty="0">
                  <a:solidFill>
                    <a:srgbClr val="000000"/>
                  </a:solidFill>
                  <a:effectLst/>
                  <a:ea typeface="等线" panose="02010600030101010101" pitchFamily="2" charset="-122"/>
                  <a:cs typeface="Times New Roman" panose="02020603050405020304" pitchFamily="18" charset="0"/>
                </a:rPr>
                <a:t>课题背景，研究现状</a:t>
              </a:r>
              <a:endParaRPr lang="zh-CN" sz="1050" kern="100" dirty="0">
                <a:effectLst/>
                <a:ea typeface="等线"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609E842C-F699-46AE-BA11-B60A8C5E0803}"/>
                </a:ext>
              </a:extLst>
            </p:cNvPr>
            <p:cNvSpPr/>
            <p:nvPr/>
          </p:nvSpPr>
          <p:spPr>
            <a:xfrm>
              <a:off x="3369094" y="1942760"/>
              <a:ext cx="1927291" cy="2880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a:solidFill>
                    <a:srgbClr val="000000"/>
                  </a:solidFill>
                  <a:effectLst/>
                  <a:ea typeface="等线" panose="02010600030101010101" pitchFamily="2" charset="-122"/>
                  <a:cs typeface="Times New Roman" panose="02020603050405020304" pitchFamily="18" charset="0"/>
                </a:rPr>
                <a:t>查阅文献，收集资料</a:t>
              </a:r>
              <a:endParaRPr lang="zh-CN" sz="1050" kern="100">
                <a:effectLst/>
                <a:ea typeface="等线" panose="02010600030101010101" pitchFamily="2" charset="-122"/>
                <a:cs typeface="Times New Roman" panose="02020603050405020304" pitchFamily="18" charset="0"/>
              </a:endParaRPr>
            </a:p>
          </p:txBody>
        </p:sp>
      </p:grpSp>
      <p:grpSp>
        <p:nvGrpSpPr>
          <p:cNvPr id="69" name="组合 68">
            <a:extLst>
              <a:ext uri="{FF2B5EF4-FFF2-40B4-BE49-F238E27FC236}">
                <a16:creationId xmlns:a16="http://schemas.microsoft.com/office/drawing/2014/main" id="{6640DC07-DAA6-42C3-874E-E0F11DECCEC6}"/>
              </a:ext>
            </a:extLst>
          </p:cNvPr>
          <p:cNvGrpSpPr/>
          <p:nvPr/>
        </p:nvGrpSpPr>
        <p:grpSpPr>
          <a:xfrm>
            <a:off x="3404007" y="2366243"/>
            <a:ext cx="4085354" cy="272961"/>
            <a:chOff x="3404007" y="2473852"/>
            <a:chExt cx="4085354" cy="272961"/>
          </a:xfrm>
        </p:grpSpPr>
        <p:sp>
          <p:nvSpPr>
            <p:cNvPr id="14" name="矩形 13">
              <a:extLst>
                <a:ext uri="{FF2B5EF4-FFF2-40B4-BE49-F238E27FC236}">
                  <a16:creationId xmlns:a16="http://schemas.microsoft.com/office/drawing/2014/main" id="{7F91A147-489E-4AA0-B942-DEE110237B6C}"/>
                </a:ext>
              </a:extLst>
            </p:cNvPr>
            <p:cNvSpPr/>
            <p:nvPr/>
          </p:nvSpPr>
          <p:spPr>
            <a:xfrm>
              <a:off x="3404007" y="2473852"/>
              <a:ext cx="1003144" cy="27295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dirty="0">
                  <a:solidFill>
                    <a:srgbClr val="000000"/>
                  </a:solidFill>
                  <a:effectLst/>
                  <a:ea typeface="等线" panose="02010600030101010101" pitchFamily="2" charset="-122"/>
                  <a:cs typeface="Times New Roman" panose="02020603050405020304" pitchFamily="18" charset="0"/>
                </a:rPr>
                <a:t>含气位置</a:t>
              </a:r>
              <a:endParaRPr lang="zh-CN" sz="1050" kern="100" dirty="0">
                <a:effectLst/>
                <a:ea typeface="等线"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07AD2673-0781-48A5-8E3A-A5D04778C40E}"/>
                </a:ext>
              </a:extLst>
            </p:cNvPr>
            <p:cNvSpPr/>
            <p:nvPr/>
          </p:nvSpPr>
          <p:spPr>
            <a:xfrm>
              <a:off x="4914601" y="2473854"/>
              <a:ext cx="1042774" cy="27295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altLang="en-US" sz="1050" kern="100" dirty="0">
                  <a:solidFill>
                    <a:srgbClr val="000000"/>
                  </a:solidFill>
                  <a:ea typeface="等线" panose="02010600030101010101" pitchFamily="2" charset="-122"/>
                  <a:cs typeface="Times New Roman" panose="02020603050405020304" pitchFamily="18" charset="0"/>
                </a:rPr>
                <a:t>涌出量</a:t>
              </a:r>
              <a:endParaRPr lang="zh-CN" sz="1050" kern="100" dirty="0">
                <a:effectLst/>
                <a:ea typeface="等线"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1B6DDE7A-181F-40D3-92E6-E1BFCB2D0AFA}"/>
                </a:ext>
              </a:extLst>
            </p:cNvPr>
            <p:cNvSpPr/>
            <p:nvPr/>
          </p:nvSpPr>
          <p:spPr>
            <a:xfrm>
              <a:off x="6413265" y="2473858"/>
              <a:ext cx="1076096" cy="272955"/>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altLang="en-US" sz="1050" kern="100" dirty="0">
                  <a:solidFill>
                    <a:srgbClr val="000000"/>
                  </a:solidFill>
                  <a:effectLst/>
                  <a:ea typeface="等线" panose="02010600030101010101" pitchFamily="2" charset="-122"/>
                  <a:cs typeface="Times New Roman" panose="02020603050405020304" pitchFamily="18" charset="0"/>
                </a:rPr>
                <a:t>预抽层位</a:t>
              </a:r>
              <a:endParaRPr lang="zh-CN" sz="1050" kern="100" dirty="0">
                <a:effectLst/>
                <a:ea typeface="等线" panose="02010600030101010101" pitchFamily="2" charset="-122"/>
                <a:cs typeface="Times New Roman" panose="02020603050405020304" pitchFamily="18" charset="0"/>
              </a:endParaRPr>
            </a:p>
          </p:txBody>
        </p:sp>
      </p:grpSp>
      <p:sp>
        <p:nvSpPr>
          <p:cNvPr id="17" name="矩形 16">
            <a:extLst>
              <a:ext uri="{FF2B5EF4-FFF2-40B4-BE49-F238E27FC236}">
                <a16:creationId xmlns:a16="http://schemas.microsoft.com/office/drawing/2014/main" id="{7B1D5901-4C40-48B0-8BFF-E76BE802ECAC}"/>
              </a:ext>
            </a:extLst>
          </p:cNvPr>
          <p:cNvSpPr/>
          <p:nvPr/>
        </p:nvSpPr>
        <p:spPr>
          <a:xfrm>
            <a:off x="3376798" y="2853926"/>
            <a:ext cx="4112564" cy="327546"/>
          </a:xfrm>
          <a:prstGeom prst="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a:solidFill>
                  <a:srgbClr val="000000"/>
                </a:solidFill>
                <a:effectLst/>
                <a:ea typeface="等线" panose="02010600030101010101" pitchFamily="2" charset="-122"/>
                <a:cs typeface="Times New Roman" panose="02020603050405020304" pitchFamily="18" charset="0"/>
              </a:rPr>
              <a:t>地球物理场的响应特征</a:t>
            </a:r>
            <a:endParaRPr lang="zh-CN" sz="1050" kern="100">
              <a:effectLst/>
              <a:ea typeface="等线" panose="02010600030101010101" pitchFamily="2" charset="-122"/>
              <a:cs typeface="Times New Roman" panose="02020603050405020304" pitchFamily="18" charset="0"/>
            </a:endParaRPr>
          </a:p>
        </p:txBody>
      </p:sp>
      <p:grpSp>
        <p:nvGrpSpPr>
          <p:cNvPr id="68" name="组合 67">
            <a:extLst>
              <a:ext uri="{FF2B5EF4-FFF2-40B4-BE49-F238E27FC236}">
                <a16:creationId xmlns:a16="http://schemas.microsoft.com/office/drawing/2014/main" id="{42990E2F-8A05-45D9-BE50-0643EE0C3ACA}"/>
              </a:ext>
            </a:extLst>
          </p:cNvPr>
          <p:cNvGrpSpPr/>
          <p:nvPr/>
        </p:nvGrpSpPr>
        <p:grpSpPr>
          <a:xfrm>
            <a:off x="3235301" y="3396194"/>
            <a:ext cx="4495652" cy="288001"/>
            <a:chOff x="3239922" y="3599934"/>
            <a:chExt cx="4495652" cy="288001"/>
          </a:xfrm>
        </p:grpSpPr>
        <p:sp>
          <p:nvSpPr>
            <p:cNvPr id="18" name="矩形 17">
              <a:extLst>
                <a:ext uri="{FF2B5EF4-FFF2-40B4-BE49-F238E27FC236}">
                  <a16:creationId xmlns:a16="http://schemas.microsoft.com/office/drawing/2014/main" id="{A515F18D-7299-4BC4-89E2-F4153F7D71FC}"/>
                </a:ext>
              </a:extLst>
            </p:cNvPr>
            <p:cNvSpPr/>
            <p:nvPr/>
          </p:nvSpPr>
          <p:spPr>
            <a:xfrm>
              <a:off x="3239922" y="3599934"/>
              <a:ext cx="1294894" cy="288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dirty="0">
                  <a:solidFill>
                    <a:srgbClr val="000000"/>
                  </a:solidFill>
                  <a:effectLst/>
                  <a:ea typeface="等线" panose="02010600030101010101" pitchFamily="2" charset="-122"/>
                  <a:cs typeface="Times New Roman" panose="02020603050405020304" pitchFamily="18" charset="0"/>
                </a:rPr>
                <a:t>参数测定</a:t>
              </a:r>
              <a:endParaRPr lang="zh-CN" sz="1050" kern="100" dirty="0">
                <a:effectLst/>
                <a:ea typeface="等线" panose="02010600030101010101" pitchFamily="2" charset="-122"/>
                <a:cs typeface="Times New Roman" panose="02020603050405020304" pitchFamily="18" charset="0"/>
              </a:endParaRPr>
            </a:p>
          </p:txBody>
        </p:sp>
        <p:sp>
          <p:nvSpPr>
            <p:cNvPr id="19" name="矩形 18">
              <a:extLst>
                <a:ext uri="{FF2B5EF4-FFF2-40B4-BE49-F238E27FC236}">
                  <a16:creationId xmlns:a16="http://schemas.microsoft.com/office/drawing/2014/main" id="{67A7BC4B-186E-46F5-815D-3B404D81C823}"/>
                </a:ext>
              </a:extLst>
            </p:cNvPr>
            <p:cNvSpPr/>
            <p:nvPr/>
          </p:nvSpPr>
          <p:spPr>
            <a:xfrm>
              <a:off x="4805433" y="3599935"/>
              <a:ext cx="1267536" cy="288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dirty="0">
                  <a:solidFill>
                    <a:srgbClr val="000000"/>
                  </a:solidFill>
                  <a:effectLst/>
                  <a:ea typeface="等线" panose="02010600030101010101" pitchFamily="2" charset="-122"/>
                  <a:cs typeface="Times New Roman" panose="02020603050405020304" pitchFamily="18" charset="0"/>
                </a:rPr>
                <a:t>数值模拟</a:t>
              </a:r>
              <a:endParaRPr lang="zh-CN" sz="1050" kern="100" dirty="0">
                <a:effectLst/>
                <a:ea typeface="等线"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C4382170-AB27-4D1B-A4DB-638E4AF6F455}"/>
                </a:ext>
              </a:extLst>
            </p:cNvPr>
            <p:cNvSpPr/>
            <p:nvPr/>
          </p:nvSpPr>
          <p:spPr>
            <a:xfrm>
              <a:off x="6303896" y="3599935"/>
              <a:ext cx="1431678" cy="288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dirty="0">
                  <a:solidFill>
                    <a:srgbClr val="000000"/>
                  </a:solidFill>
                  <a:effectLst/>
                  <a:ea typeface="等线" panose="02010600030101010101" pitchFamily="2" charset="-122"/>
                  <a:cs typeface="Times New Roman" panose="02020603050405020304" pitchFamily="18" charset="0"/>
                </a:rPr>
                <a:t>现场试验</a:t>
              </a:r>
              <a:endParaRPr lang="zh-CN" sz="1050" kern="100" dirty="0">
                <a:effectLst/>
                <a:ea typeface="等线" panose="02010600030101010101" pitchFamily="2" charset="-122"/>
                <a:cs typeface="Times New Roman" panose="02020603050405020304" pitchFamily="18" charset="0"/>
              </a:endParaRPr>
            </a:p>
          </p:txBody>
        </p:sp>
      </p:grpSp>
      <p:grpSp>
        <p:nvGrpSpPr>
          <p:cNvPr id="66" name="组合 65">
            <a:extLst>
              <a:ext uri="{FF2B5EF4-FFF2-40B4-BE49-F238E27FC236}">
                <a16:creationId xmlns:a16="http://schemas.microsoft.com/office/drawing/2014/main" id="{13B1F385-C4CC-40FE-A0C1-E11F9463AF39}"/>
              </a:ext>
            </a:extLst>
          </p:cNvPr>
          <p:cNvGrpSpPr/>
          <p:nvPr/>
        </p:nvGrpSpPr>
        <p:grpSpPr>
          <a:xfrm>
            <a:off x="2711019" y="5040475"/>
            <a:ext cx="5468175" cy="348025"/>
            <a:chOff x="2711019" y="5325896"/>
            <a:chExt cx="5468175" cy="348025"/>
          </a:xfrm>
        </p:grpSpPr>
        <p:sp>
          <p:nvSpPr>
            <p:cNvPr id="21" name="矩形 20">
              <a:extLst>
                <a:ext uri="{FF2B5EF4-FFF2-40B4-BE49-F238E27FC236}">
                  <a16:creationId xmlns:a16="http://schemas.microsoft.com/office/drawing/2014/main" id="{2E8E31AE-79FB-4177-A497-FEE5D773FB6F}"/>
                </a:ext>
              </a:extLst>
            </p:cNvPr>
            <p:cNvSpPr/>
            <p:nvPr/>
          </p:nvSpPr>
          <p:spPr>
            <a:xfrm>
              <a:off x="2711019" y="5325896"/>
              <a:ext cx="2580669" cy="348018"/>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a:solidFill>
                    <a:srgbClr val="000000"/>
                  </a:solidFill>
                  <a:effectLst/>
                  <a:ea typeface="等线" panose="02010600030101010101" pitchFamily="2" charset="-122"/>
                  <a:cs typeface="Times New Roman" panose="02020603050405020304" pitchFamily="18" charset="0"/>
                </a:rPr>
                <a:t>基于电阻率法的响应特征</a:t>
              </a:r>
              <a:endParaRPr lang="zh-CN" sz="1050" kern="100">
                <a:effectLst/>
                <a:ea typeface="等线" panose="02010600030101010101"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6B9D6FD7-6807-4FD2-A1EB-896E458464CE}"/>
                </a:ext>
              </a:extLst>
            </p:cNvPr>
            <p:cNvSpPr/>
            <p:nvPr/>
          </p:nvSpPr>
          <p:spPr>
            <a:xfrm>
              <a:off x="5721100" y="5325903"/>
              <a:ext cx="2458094" cy="3480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dirty="0">
                  <a:solidFill>
                    <a:srgbClr val="000000"/>
                  </a:solidFill>
                  <a:effectLst/>
                  <a:ea typeface="等线" panose="02010600030101010101" pitchFamily="2" charset="-122"/>
                  <a:cs typeface="Times New Roman" panose="02020603050405020304" pitchFamily="18" charset="0"/>
                </a:rPr>
                <a:t>构造、瓦斯量等指标</a:t>
              </a:r>
              <a:endParaRPr lang="zh-CN" sz="1050" kern="100" dirty="0">
                <a:effectLst/>
                <a:ea typeface="等线" panose="02010600030101010101" pitchFamily="2"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E593ACCE-B71A-4F64-809C-FD080C2D8FEE}"/>
              </a:ext>
            </a:extLst>
          </p:cNvPr>
          <p:cNvSpPr/>
          <p:nvPr/>
        </p:nvSpPr>
        <p:spPr>
          <a:xfrm>
            <a:off x="3846309" y="5603222"/>
            <a:ext cx="3157692" cy="36166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a:solidFill>
                  <a:srgbClr val="000000"/>
                </a:solidFill>
                <a:effectLst/>
                <a:ea typeface="等线" panose="02010600030101010101" pitchFamily="2" charset="-122"/>
                <a:cs typeface="Times New Roman" panose="02020603050405020304" pitchFamily="18" charset="0"/>
              </a:rPr>
              <a:t>油型气涌出危险性评价指标</a:t>
            </a:r>
            <a:endParaRPr lang="zh-CN" sz="1050" kern="100">
              <a:effectLst/>
              <a:ea typeface="等线" panose="02010600030101010101" pitchFamily="2" charset="-122"/>
              <a:cs typeface="Times New Roman" panose="02020603050405020304" pitchFamily="18" charset="0"/>
            </a:endParaRPr>
          </a:p>
        </p:txBody>
      </p:sp>
      <p:sp>
        <p:nvSpPr>
          <p:cNvPr id="24" name="矩形 23">
            <a:extLst>
              <a:ext uri="{FF2B5EF4-FFF2-40B4-BE49-F238E27FC236}">
                <a16:creationId xmlns:a16="http://schemas.microsoft.com/office/drawing/2014/main" id="{A819A83C-D7AF-43D9-88B9-89F7654F1487}"/>
              </a:ext>
            </a:extLst>
          </p:cNvPr>
          <p:cNvSpPr/>
          <p:nvPr/>
        </p:nvSpPr>
        <p:spPr>
          <a:xfrm>
            <a:off x="3840260" y="6179612"/>
            <a:ext cx="3169791" cy="36166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050" kern="100" dirty="0">
                <a:solidFill>
                  <a:srgbClr val="000000"/>
                </a:solidFill>
                <a:effectLst/>
                <a:ea typeface="等线" panose="02010600030101010101" pitchFamily="2" charset="-122"/>
                <a:cs typeface="Times New Roman" panose="02020603050405020304" pitchFamily="18" charset="0"/>
              </a:rPr>
              <a:t>油型气精准治理方案</a:t>
            </a:r>
            <a:endParaRPr lang="zh-CN" sz="1050" kern="100" dirty="0">
              <a:effectLst/>
              <a:ea typeface="等线" panose="02010600030101010101" pitchFamily="2" charset="-122"/>
              <a:cs typeface="Times New Roman" panose="02020603050405020304" pitchFamily="18" charset="0"/>
            </a:endParaRPr>
          </a:p>
        </p:txBody>
      </p:sp>
      <p:grpSp>
        <p:nvGrpSpPr>
          <p:cNvPr id="67" name="组合 66">
            <a:extLst>
              <a:ext uri="{FF2B5EF4-FFF2-40B4-BE49-F238E27FC236}">
                <a16:creationId xmlns:a16="http://schemas.microsoft.com/office/drawing/2014/main" id="{78FE5AC0-09E0-4B58-A479-8BB20CA8CBBB}"/>
              </a:ext>
            </a:extLst>
          </p:cNvPr>
          <p:cNvGrpSpPr/>
          <p:nvPr/>
        </p:nvGrpSpPr>
        <p:grpSpPr>
          <a:xfrm>
            <a:off x="2601595" y="3911354"/>
            <a:ext cx="5577600" cy="893928"/>
            <a:chOff x="2601595" y="4139340"/>
            <a:chExt cx="5577600" cy="893928"/>
          </a:xfrm>
        </p:grpSpPr>
        <p:sp>
          <p:nvSpPr>
            <p:cNvPr id="25" name="矩形 24">
              <a:extLst>
                <a:ext uri="{FF2B5EF4-FFF2-40B4-BE49-F238E27FC236}">
                  <a16:creationId xmlns:a16="http://schemas.microsoft.com/office/drawing/2014/main" id="{3F6D1E4F-D480-4AB2-B468-09B421663514}"/>
                </a:ext>
              </a:extLst>
            </p:cNvPr>
            <p:cNvSpPr/>
            <p:nvPr/>
          </p:nvSpPr>
          <p:spPr>
            <a:xfrm>
              <a:off x="2601595" y="4139340"/>
              <a:ext cx="1604939" cy="89392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r>
                <a:rPr lang="zh-CN" sz="1400" kern="100" dirty="0">
                  <a:solidFill>
                    <a:srgbClr val="000000"/>
                  </a:solidFill>
                  <a:effectLst/>
                  <a:ea typeface="等线" panose="02010600030101010101" pitchFamily="2" charset="-122"/>
                  <a:cs typeface="Times New Roman" panose="02020603050405020304" pitchFamily="18" charset="0"/>
                </a:rPr>
                <a:t>分析测定砂岩和煤样的渗透率、孔径分布、比表面积参数</a:t>
              </a:r>
              <a:endParaRPr lang="zh-CN" sz="1400" kern="100" dirty="0">
                <a:effectLst/>
                <a:ea typeface="等线" panose="02010600030101010101" pitchFamily="2" charset="-122"/>
                <a:cs typeface="Times New Roman" panose="02020603050405020304" pitchFamily="18" charset="0"/>
              </a:endParaRPr>
            </a:p>
          </p:txBody>
        </p:sp>
        <p:sp>
          <p:nvSpPr>
            <p:cNvPr id="26" name="矩形 25">
              <a:extLst>
                <a:ext uri="{FF2B5EF4-FFF2-40B4-BE49-F238E27FC236}">
                  <a16:creationId xmlns:a16="http://schemas.microsoft.com/office/drawing/2014/main" id="{52840BE8-58E1-4FF8-BE82-42C8D4C7284F}"/>
                </a:ext>
              </a:extLst>
            </p:cNvPr>
            <p:cNvSpPr/>
            <p:nvPr/>
          </p:nvSpPr>
          <p:spPr>
            <a:xfrm>
              <a:off x="4631890" y="4139340"/>
              <a:ext cx="1604939" cy="89392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r>
                <a:rPr lang="zh-CN" sz="1400" kern="100">
                  <a:solidFill>
                    <a:srgbClr val="000000"/>
                  </a:solidFill>
                  <a:effectLst/>
                  <a:ea typeface="等线" panose="02010600030101010101" pitchFamily="2" charset="-122"/>
                  <a:cs typeface="Times New Roman" panose="02020603050405020304" pitchFamily="18" charset="0"/>
                </a:rPr>
                <a:t>采用数值模拟软件分析底板油型气涌出规律</a:t>
              </a:r>
              <a:endParaRPr lang="zh-CN" sz="1400" kern="100">
                <a:effectLst/>
                <a:ea typeface="等线" panose="02010600030101010101" pitchFamily="2" charset="-122"/>
                <a:cs typeface="Times New Roman" panose="02020603050405020304" pitchFamily="18" charset="0"/>
              </a:endParaRPr>
            </a:p>
          </p:txBody>
        </p:sp>
        <p:sp>
          <p:nvSpPr>
            <p:cNvPr id="27" name="矩形 26">
              <a:extLst>
                <a:ext uri="{FF2B5EF4-FFF2-40B4-BE49-F238E27FC236}">
                  <a16:creationId xmlns:a16="http://schemas.microsoft.com/office/drawing/2014/main" id="{ADB2574F-74CC-47F6-9CD0-8EB940340C21}"/>
                </a:ext>
              </a:extLst>
            </p:cNvPr>
            <p:cNvSpPr/>
            <p:nvPr/>
          </p:nvSpPr>
          <p:spPr>
            <a:xfrm>
              <a:off x="6574256" y="4139340"/>
              <a:ext cx="1604939" cy="89392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400" kern="100" dirty="0">
                  <a:solidFill>
                    <a:srgbClr val="000000"/>
                  </a:solidFill>
                  <a:effectLst/>
                  <a:ea typeface="等线" panose="02010600030101010101" pitchFamily="2" charset="-122"/>
                  <a:cs typeface="Times New Roman" panose="02020603050405020304" pitchFamily="18" charset="0"/>
                </a:rPr>
                <a:t>对井下巷道底板电法探测，获得电阻率分布数据</a:t>
              </a:r>
              <a:endParaRPr lang="zh-CN" sz="1400" kern="100" dirty="0">
                <a:effectLst/>
                <a:ea typeface="等线" panose="02010600030101010101" pitchFamily="2" charset="-122"/>
                <a:cs typeface="Times New Roman" panose="02020603050405020304" pitchFamily="18" charset="0"/>
              </a:endParaRPr>
            </a:p>
          </p:txBody>
        </p:sp>
      </p:grpSp>
      <p:cxnSp>
        <p:nvCxnSpPr>
          <p:cNvPr id="28" name="直接连接符 27">
            <a:extLst>
              <a:ext uri="{FF2B5EF4-FFF2-40B4-BE49-F238E27FC236}">
                <a16:creationId xmlns:a16="http://schemas.microsoft.com/office/drawing/2014/main" id="{F19579BB-23FE-4516-A42A-2C1F019D18AE}"/>
              </a:ext>
            </a:extLst>
          </p:cNvPr>
          <p:cNvCxnSpPr>
            <a:stCxn id="12" idx="0"/>
          </p:cNvCxnSpPr>
          <p:nvPr/>
        </p:nvCxnSpPr>
        <p:spPr>
          <a:xfrm flipV="1">
            <a:off x="6605568" y="1844672"/>
            <a:ext cx="13072" cy="18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连接符: 肘形 71">
            <a:extLst>
              <a:ext uri="{FF2B5EF4-FFF2-40B4-BE49-F238E27FC236}">
                <a16:creationId xmlns:a16="http://schemas.microsoft.com/office/drawing/2014/main" id="{8BB37BBE-A1E7-45FF-BAE9-5619480B0363}"/>
              </a:ext>
            </a:extLst>
          </p:cNvPr>
          <p:cNvCxnSpPr>
            <a:stCxn id="11" idx="2"/>
            <a:endCxn id="12" idx="0"/>
          </p:cNvCxnSpPr>
          <p:nvPr/>
        </p:nvCxnSpPr>
        <p:spPr>
          <a:xfrm rot="16200000" flipH="1">
            <a:off x="5981005" y="1238776"/>
            <a:ext cx="214722" cy="1034404"/>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BDA231C5-EE2A-4798-B0D5-E3BCFB782963}"/>
              </a:ext>
            </a:extLst>
          </p:cNvPr>
          <p:cNvCxnSpPr>
            <a:cxnSpLocks/>
            <a:stCxn id="11" idx="2"/>
            <a:endCxn id="13" idx="0"/>
          </p:cNvCxnSpPr>
          <p:nvPr/>
        </p:nvCxnSpPr>
        <p:spPr>
          <a:xfrm rot="5400000">
            <a:off x="4844542" y="1136815"/>
            <a:ext cx="214820" cy="1238424"/>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76" name="连接符: 肘形 75">
            <a:extLst>
              <a:ext uri="{FF2B5EF4-FFF2-40B4-BE49-F238E27FC236}">
                <a16:creationId xmlns:a16="http://schemas.microsoft.com/office/drawing/2014/main" id="{515116C0-89CF-4AFF-946F-666C37D75DFD}"/>
              </a:ext>
            </a:extLst>
          </p:cNvPr>
          <p:cNvCxnSpPr>
            <a:cxnSpLocks/>
            <a:stCxn id="13" idx="2"/>
            <a:endCxn id="16" idx="0"/>
          </p:cNvCxnSpPr>
          <p:nvPr/>
        </p:nvCxnSpPr>
        <p:spPr>
          <a:xfrm rot="16200000" flipH="1">
            <a:off x="5534662" y="949598"/>
            <a:ext cx="214728" cy="2618573"/>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79" name="连接符: 肘形 78">
            <a:extLst>
              <a:ext uri="{FF2B5EF4-FFF2-40B4-BE49-F238E27FC236}">
                <a16:creationId xmlns:a16="http://schemas.microsoft.com/office/drawing/2014/main" id="{CF6866DB-4ABF-41F7-A6AD-418A76E397D0}"/>
              </a:ext>
            </a:extLst>
          </p:cNvPr>
          <p:cNvCxnSpPr>
            <a:cxnSpLocks/>
            <a:stCxn id="12" idx="2"/>
            <a:endCxn id="15" idx="0"/>
          </p:cNvCxnSpPr>
          <p:nvPr/>
        </p:nvCxnSpPr>
        <p:spPr>
          <a:xfrm rot="5400000">
            <a:off x="5913357" y="1674034"/>
            <a:ext cx="214842" cy="1169580"/>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82" name="连接符: 肘形 81">
            <a:extLst>
              <a:ext uri="{FF2B5EF4-FFF2-40B4-BE49-F238E27FC236}">
                <a16:creationId xmlns:a16="http://schemas.microsoft.com/office/drawing/2014/main" id="{097EEC77-F83A-4A90-894A-801D16AD9331}"/>
              </a:ext>
            </a:extLst>
          </p:cNvPr>
          <p:cNvCxnSpPr>
            <a:cxnSpLocks/>
            <a:stCxn id="13" idx="2"/>
            <a:endCxn id="14" idx="0"/>
          </p:cNvCxnSpPr>
          <p:nvPr/>
        </p:nvCxnSpPr>
        <p:spPr>
          <a:xfrm rot="5400000">
            <a:off x="4011799" y="2045302"/>
            <a:ext cx="214722" cy="427161"/>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85" name="连接符: 肘形 84">
            <a:extLst>
              <a:ext uri="{FF2B5EF4-FFF2-40B4-BE49-F238E27FC236}">
                <a16:creationId xmlns:a16="http://schemas.microsoft.com/office/drawing/2014/main" id="{DABB402D-7599-42E4-B389-D114810C4419}"/>
              </a:ext>
            </a:extLst>
          </p:cNvPr>
          <p:cNvCxnSpPr>
            <a:cxnSpLocks/>
            <a:stCxn id="16" idx="2"/>
            <a:endCxn id="17" idx="0"/>
          </p:cNvCxnSpPr>
          <p:nvPr/>
        </p:nvCxnSpPr>
        <p:spPr>
          <a:xfrm rot="5400000">
            <a:off x="6084836" y="1987449"/>
            <a:ext cx="214722" cy="1518233"/>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88" name="连接符: 肘形 87">
            <a:extLst>
              <a:ext uri="{FF2B5EF4-FFF2-40B4-BE49-F238E27FC236}">
                <a16:creationId xmlns:a16="http://schemas.microsoft.com/office/drawing/2014/main" id="{3BC73B0C-F0E6-49E0-BB9C-804F2C4DC6C2}"/>
              </a:ext>
            </a:extLst>
          </p:cNvPr>
          <p:cNvCxnSpPr>
            <a:cxnSpLocks/>
            <a:stCxn id="15" idx="2"/>
            <a:endCxn id="17" idx="0"/>
          </p:cNvCxnSpPr>
          <p:nvPr/>
        </p:nvCxnSpPr>
        <p:spPr>
          <a:xfrm rot="5400000">
            <a:off x="5327171" y="2745109"/>
            <a:ext cx="214726" cy="2908"/>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91" name="连接符: 肘形 90">
            <a:extLst>
              <a:ext uri="{FF2B5EF4-FFF2-40B4-BE49-F238E27FC236}">
                <a16:creationId xmlns:a16="http://schemas.microsoft.com/office/drawing/2014/main" id="{5512C0F0-2F7E-47DA-B1A6-7D0D1BEB8A5B}"/>
              </a:ext>
            </a:extLst>
          </p:cNvPr>
          <p:cNvCxnSpPr>
            <a:cxnSpLocks/>
            <a:stCxn id="14" idx="2"/>
            <a:endCxn id="17" idx="0"/>
          </p:cNvCxnSpPr>
          <p:nvPr/>
        </p:nvCxnSpPr>
        <p:spPr>
          <a:xfrm rot="16200000" flipH="1">
            <a:off x="4561965" y="1982811"/>
            <a:ext cx="214728" cy="1527501"/>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a:extLst>
              <a:ext uri="{FF2B5EF4-FFF2-40B4-BE49-F238E27FC236}">
                <a16:creationId xmlns:a16="http://schemas.microsoft.com/office/drawing/2014/main" id="{65AB160F-929E-4634-B953-D245D9FBC588}"/>
              </a:ext>
            </a:extLst>
          </p:cNvPr>
          <p:cNvCxnSpPr>
            <a:cxnSpLocks/>
            <a:stCxn id="17" idx="2"/>
            <a:endCxn id="20" idx="0"/>
          </p:cNvCxnSpPr>
          <p:nvPr/>
        </p:nvCxnSpPr>
        <p:spPr>
          <a:xfrm rot="16200000" flipH="1">
            <a:off x="6116736" y="2497816"/>
            <a:ext cx="214723" cy="1582034"/>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97" name="连接符: 肘形 96">
            <a:extLst>
              <a:ext uri="{FF2B5EF4-FFF2-40B4-BE49-F238E27FC236}">
                <a16:creationId xmlns:a16="http://schemas.microsoft.com/office/drawing/2014/main" id="{734B579E-8BD9-4E33-82A3-F60D24F447F1}"/>
              </a:ext>
            </a:extLst>
          </p:cNvPr>
          <p:cNvCxnSpPr>
            <a:cxnSpLocks/>
            <a:stCxn id="17" idx="2"/>
            <a:endCxn id="18" idx="0"/>
          </p:cNvCxnSpPr>
          <p:nvPr/>
        </p:nvCxnSpPr>
        <p:spPr>
          <a:xfrm rot="5400000">
            <a:off x="4550553" y="2513667"/>
            <a:ext cx="214722" cy="1550332"/>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a:extLst>
              <a:ext uri="{FF2B5EF4-FFF2-40B4-BE49-F238E27FC236}">
                <a16:creationId xmlns:a16="http://schemas.microsoft.com/office/drawing/2014/main" id="{836F2881-9E11-4926-AF49-3B0671A1E0AF}"/>
              </a:ext>
            </a:extLst>
          </p:cNvPr>
          <p:cNvCxnSpPr>
            <a:cxnSpLocks/>
            <a:stCxn id="17" idx="2"/>
            <a:endCxn id="19" idx="0"/>
          </p:cNvCxnSpPr>
          <p:nvPr/>
        </p:nvCxnSpPr>
        <p:spPr>
          <a:xfrm rot="16200000" flipH="1">
            <a:off x="5326469" y="3288083"/>
            <a:ext cx="214723" cy="1500"/>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03" name="连接符: 肘形 102">
            <a:extLst>
              <a:ext uri="{FF2B5EF4-FFF2-40B4-BE49-F238E27FC236}">
                <a16:creationId xmlns:a16="http://schemas.microsoft.com/office/drawing/2014/main" id="{DA6722E1-474D-46EE-ADA3-D1FF4F67123D}"/>
              </a:ext>
            </a:extLst>
          </p:cNvPr>
          <p:cNvCxnSpPr>
            <a:cxnSpLocks/>
            <a:stCxn id="18" idx="2"/>
            <a:endCxn id="27" idx="0"/>
          </p:cNvCxnSpPr>
          <p:nvPr/>
        </p:nvCxnSpPr>
        <p:spPr>
          <a:xfrm rot="16200000" flipH="1">
            <a:off x="5516157" y="2050785"/>
            <a:ext cx="227160" cy="3493978"/>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06" name="连接符: 肘形 105">
            <a:extLst>
              <a:ext uri="{FF2B5EF4-FFF2-40B4-BE49-F238E27FC236}">
                <a16:creationId xmlns:a16="http://schemas.microsoft.com/office/drawing/2014/main" id="{BDDAE974-1269-4A6A-BEFF-240BD6CC3813}"/>
              </a:ext>
            </a:extLst>
          </p:cNvPr>
          <p:cNvCxnSpPr>
            <a:cxnSpLocks/>
            <a:stCxn id="20" idx="2"/>
            <a:endCxn id="26" idx="0"/>
          </p:cNvCxnSpPr>
          <p:nvPr/>
        </p:nvCxnSpPr>
        <p:spPr>
          <a:xfrm rot="5400000">
            <a:off x="6111158" y="3007397"/>
            <a:ext cx="227159" cy="1580754"/>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104DFAA4-B4E0-4158-A778-E3285D3A57ED}"/>
              </a:ext>
            </a:extLst>
          </p:cNvPr>
          <p:cNvCxnSpPr>
            <a:cxnSpLocks/>
            <a:stCxn id="19" idx="2"/>
            <a:endCxn id="25" idx="0"/>
          </p:cNvCxnSpPr>
          <p:nvPr/>
        </p:nvCxnSpPr>
        <p:spPr>
          <a:xfrm rot="5400000">
            <a:off x="4305744" y="2782517"/>
            <a:ext cx="227159" cy="2030515"/>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12" name="连接符: 肘形 111">
            <a:extLst>
              <a:ext uri="{FF2B5EF4-FFF2-40B4-BE49-F238E27FC236}">
                <a16:creationId xmlns:a16="http://schemas.microsoft.com/office/drawing/2014/main" id="{7A303744-4185-411E-9175-6A7919E87178}"/>
              </a:ext>
            </a:extLst>
          </p:cNvPr>
          <p:cNvCxnSpPr>
            <a:cxnSpLocks/>
            <a:stCxn id="26" idx="2"/>
            <a:endCxn id="22" idx="0"/>
          </p:cNvCxnSpPr>
          <p:nvPr/>
        </p:nvCxnSpPr>
        <p:spPr>
          <a:xfrm rot="16200000" flipH="1">
            <a:off x="6074653" y="4164988"/>
            <a:ext cx="235200" cy="1515787"/>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15" name="连接符: 肘形 114">
            <a:extLst>
              <a:ext uri="{FF2B5EF4-FFF2-40B4-BE49-F238E27FC236}">
                <a16:creationId xmlns:a16="http://schemas.microsoft.com/office/drawing/2014/main" id="{53F27CE1-3F5C-4900-8687-7DDCFF3F7DAA}"/>
              </a:ext>
            </a:extLst>
          </p:cNvPr>
          <p:cNvCxnSpPr>
            <a:cxnSpLocks/>
            <a:stCxn id="27" idx="2"/>
            <a:endCxn id="21" idx="0"/>
          </p:cNvCxnSpPr>
          <p:nvPr/>
        </p:nvCxnSpPr>
        <p:spPr>
          <a:xfrm rot="5400000">
            <a:off x="5571444" y="3235192"/>
            <a:ext cx="235193" cy="3375372"/>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18" name="连接符: 肘形 117">
            <a:extLst>
              <a:ext uri="{FF2B5EF4-FFF2-40B4-BE49-F238E27FC236}">
                <a16:creationId xmlns:a16="http://schemas.microsoft.com/office/drawing/2014/main" id="{A53420D9-0437-4023-957D-4FD6A33EF401}"/>
              </a:ext>
            </a:extLst>
          </p:cNvPr>
          <p:cNvCxnSpPr>
            <a:cxnSpLocks/>
            <a:stCxn id="25" idx="2"/>
            <a:endCxn id="21" idx="0"/>
          </p:cNvCxnSpPr>
          <p:nvPr/>
        </p:nvCxnSpPr>
        <p:spPr>
          <a:xfrm rot="16200000" flipH="1">
            <a:off x="3585113" y="4624233"/>
            <a:ext cx="235193" cy="597289"/>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1" name="连接符: 肘形 120">
            <a:extLst>
              <a:ext uri="{FF2B5EF4-FFF2-40B4-BE49-F238E27FC236}">
                <a16:creationId xmlns:a16="http://schemas.microsoft.com/office/drawing/2014/main" id="{F717F407-A959-4845-A933-316314A8A25E}"/>
              </a:ext>
            </a:extLst>
          </p:cNvPr>
          <p:cNvCxnSpPr>
            <a:cxnSpLocks/>
            <a:stCxn id="21" idx="2"/>
            <a:endCxn id="23" idx="0"/>
          </p:cNvCxnSpPr>
          <p:nvPr/>
        </p:nvCxnSpPr>
        <p:spPr>
          <a:xfrm rot="16200000" flipH="1">
            <a:off x="4605890" y="4783956"/>
            <a:ext cx="214729" cy="1423801"/>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4" name="连接符: 肘形 123">
            <a:extLst>
              <a:ext uri="{FF2B5EF4-FFF2-40B4-BE49-F238E27FC236}">
                <a16:creationId xmlns:a16="http://schemas.microsoft.com/office/drawing/2014/main" id="{50477AA8-B3A5-4449-A720-F5E280C2724A}"/>
              </a:ext>
            </a:extLst>
          </p:cNvPr>
          <p:cNvCxnSpPr>
            <a:cxnSpLocks/>
            <a:stCxn id="22" idx="2"/>
            <a:endCxn id="23" idx="0"/>
          </p:cNvCxnSpPr>
          <p:nvPr/>
        </p:nvCxnSpPr>
        <p:spPr>
          <a:xfrm rot="5400000">
            <a:off x="6080290" y="4733365"/>
            <a:ext cx="214722" cy="1524992"/>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7" name="连接符: 肘形 126">
            <a:extLst>
              <a:ext uri="{FF2B5EF4-FFF2-40B4-BE49-F238E27FC236}">
                <a16:creationId xmlns:a16="http://schemas.microsoft.com/office/drawing/2014/main" id="{B7278873-EE18-4066-A9FB-EDE6056E2D53}"/>
              </a:ext>
            </a:extLst>
          </p:cNvPr>
          <p:cNvCxnSpPr>
            <a:cxnSpLocks/>
            <a:stCxn id="23" idx="2"/>
            <a:endCxn id="24" idx="0"/>
          </p:cNvCxnSpPr>
          <p:nvPr/>
        </p:nvCxnSpPr>
        <p:spPr>
          <a:xfrm rot="16200000" flipH="1">
            <a:off x="5317793" y="6072248"/>
            <a:ext cx="214725" cy="1"/>
          </a:xfrm>
          <a:prstGeom prst="bentConnector3">
            <a:avLst>
              <a:gd name="adj1" fmla="val 50000"/>
            </a:avLst>
          </a:prstGeom>
          <a:ln w="15875">
            <a:tailEnd type="triangle"/>
          </a:ln>
        </p:spPr>
        <p:style>
          <a:lnRef idx="1">
            <a:schemeClr val="accent1"/>
          </a:lnRef>
          <a:fillRef idx="0">
            <a:schemeClr val="accent1"/>
          </a:fillRef>
          <a:effectRef idx="0">
            <a:schemeClr val="accent1"/>
          </a:effectRef>
          <a:fontRef idx="minor">
            <a:schemeClr val="tx1"/>
          </a:fontRef>
        </p:style>
      </p:cxnSp>
      <p:grpSp>
        <p:nvGrpSpPr>
          <p:cNvPr id="140" name="组合 139">
            <a:extLst>
              <a:ext uri="{FF2B5EF4-FFF2-40B4-BE49-F238E27FC236}">
                <a16:creationId xmlns:a16="http://schemas.microsoft.com/office/drawing/2014/main" id="{3AF6344C-6B8E-45DC-9493-81BEA174ED46}"/>
              </a:ext>
            </a:extLst>
          </p:cNvPr>
          <p:cNvGrpSpPr/>
          <p:nvPr/>
        </p:nvGrpSpPr>
        <p:grpSpPr>
          <a:xfrm>
            <a:off x="268634" y="1463951"/>
            <a:ext cx="1389468" cy="369332"/>
            <a:chOff x="277906" y="1463951"/>
            <a:chExt cx="1389468" cy="369332"/>
          </a:xfrm>
        </p:grpSpPr>
        <p:sp>
          <p:nvSpPr>
            <p:cNvPr id="130" name="文本框 129">
              <a:extLst>
                <a:ext uri="{FF2B5EF4-FFF2-40B4-BE49-F238E27FC236}">
                  <a16:creationId xmlns:a16="http://schemas.microsoft.com/office/drawing/2014/main" id="{23BFE350-8DFF-45B7-B052-4D2B8F66806A}"/>
                </a:ext>
              </a:extLst>
            </p:cNvPr>
            <p:cNvSpPr txBox="1"/>
            <p:nvPr/>
          </p:nvSpPr>
          <p:spPr>
            <a:xfrm>
              <a:off x="277906" y="1463951"/>
              <a:ext cx="1107996" cy="369332"/>
            </a:xfrm>
            <a:prstGeom prst="rect">
              <a:avLst/>
            </a:prstGeom>
            <a:noFill/>
          </p:spPr>
          <p:txBody>
            <a:bodyPr wrap="none" rtlCol="0">
              <a:spAutoFit/>
            </a:bodyPr>
            <a:lstStyle/>
            <a:p>
              <a:r>
                <a:rPr lang="zh-CN" altLang="en-US" dirty="0"/>
                <a:t>研究对象</a:t>
              </a:r>
            </a:p>
          </p:txBody>
        </p:sp>
        <p:sp>
          <p:nvSpPr>
            <p:cNvPr id="131" name="箭头: 燕尾形 130">
              <a:extLst>
                <a:ext uri="{FF2B5EF4-FFF2-40B4-BE49-F238E27FC236}">
                  <a16:creationId xmlns:a16="http://schemas.microsoft.com/office/drawing/2014/main" id="{0A6152FC-CA6A-4548-991E-288B120AE77E}"/>
                </a:ext>
              </a:extLst>
            </p:cNvPr>
            <p:cNvSpPr/>
            <p:nvPr/>
          </p:nvSpPr>
          <p:spPr>
            <a:xfrm>
              <a:off x="1376021" y="1564341"/>
              <a:ext cx="291353" cy="214820"/>
            </a:xfrm>
            <a:prstGeom prst="notch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grpSp>
        <p:nvGrpSpPr>
          <p:cNvPr id="141" name="组合 140">
            <a:extLst>
              <a:ext uri="{FF2B5EF4-FFF2-40B4-BE49-F238E27FC236}">
                <a16:creationId xmlns:a16="http://schemas.microsoft.com/office/drawing/2014/main" id="{6B324FAA-25F2-4335-BC61-760019CC9B58}"/>
              </a:ext>
            </a:extLst>
          </p:cNvPr>
          <p:cNvGrpSpPr/>
          <p:nvPr/>
        </p:nvGrpSpPr>
        <p:grpSpPr>
          <a:xfrm>
            <a:off x="268634" y="2568511"/>
            <a:ext cx="1389468" cy="369332"/>
            <a:chOff x="287787" y="2753536"/>
            <a:chExt cx="1389468" cy="369332"/>
          </a:xfrm>
        </p:grpSpPr>
        <p:sp>
          <p:nvSpPr>
            <p:cNvPr id="132" name="文本框 131">
              <a:extLst>
                <a:ext uri="{FF2B5EF4-FFF2-40B4-BE49-F238E27FC236}">
                  <a16:creationId xmlns:a16="http://schemas.microsoft.com/office/drawing/2014/main" id="{23F698FB-49D8-44DF-B258-4823F734945F}"/>
                </a:ext>
              </a:extLst>
            </p:cNvPr>
            <p:cNvSpPr txBox="1"/>
            <p:nvPr/>
          </p:nvSpPr>
          <p:spPr>
            <a:xfrm>
              <a:off x="287787" y="2753536"/>
              <a:ext cx="1107996" cy="369332"/>
            </a:xfrm>
            <a:prstGeom prst="rect">
              <a:avLst/>
            </a:prstGeom>
            <a:noFill/>
          </p:spPr>
          <p:txBody>
            <a:bodyPr wrap="none" rtlCol="0">
              <a:spAutoFit/>
            </a:bodyPr>
            <a:lstStyle/>
            <a:p>
              <a:r>
                <a:rPr lang="zh-CN" altLang="en-US" dirty="0"/>
                <a:t>关键难题</a:t>
              </a:r>
            </a:p>
          </p:txBody>
        </p:sp>
        <p:sp>
          <p:nvSpPr>
            <p:cNvPr id="133" name="箭头: 燕尾形 132">
              <a:extLst>
                <a:ext uri="{FF2B5EF4-FFF2-40B4-BE49-F238E27FC236}">
                  <a16:creationId xmlns:a16="http://schemas.microsoft.com/office/drawing/2014/main" id="{2871D7D8-33BD-4AA0-8800-004E7A28D9DB}"/>
                </a:ext>
              </a:extLst>
            </p:cNvPr>
            <p:cNvSpPr/>
            <p:nvPr/>
          </p:nvSpPr>
          <p:spPr>
            <a:xfrm>
              <a:off x="1385902" y="2853926"/>
              <a:ext cx="291353" cy="214820"/>
            </a:xfrm>
            <a:prstGeom prst="notch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grpSp>
        <p:nvGrpSpPr>
          <p:cNvPr id="143" name="组合 142">
            <a:extLst>
              <a:ext uri="{FF2B5EF4-FFF2-40B4-BE49-F238E27FC236}">
                <a16:creationId xmlns:a16="http://schemas.microsoft.com/office/drawing/2014/main" id="{B819D621-2E08-4664-9870-7E41489ED9A4}"/>
              </a:ext>
            </a:extLst>
          </p:cNvPr>
          <p:cNvGrpSpPr/>
          <p:nvPr/>
        </p:nvGrpSpPr>
        <p:grpSpPr>
          <a:xfrm>
            <a:off x="268634" y="4143550"/>
            <a:ext cx="1389468" cy="369332"/>
            <a:chOff x="292204" y="4143550"/>
            <a:chExt cx="1389468" cy="369332"/>
          </a:xfrm>
        </p:grpSpPr>
        <p:sp>
          <p:nvSpPr>
            <p:cNvPr id="134" name="文本框 133">
              <a:extLst>
                <a:ext uri="{FF2B5EF4-FFF2-40B4-BE49-F238E27FC236}">
                  <a16:creationId xmlns:a16="http://schemas.microsoft.com/office/drawing/2014/main" id="{92B5BC6A-3252-4D28-86F5-DFFB163943D1}"/>
                </a:ext>
              </a:extLst>
            </p:cNvPr>
            <p:cNvSpPr txBox="1"/>
            <p:nvPr/>
          </p:nvSpPr>
          <p:spPr>
            <a:xfrm>
              <a:off x="292204" y="4143550"/>
              <a:ext cx="1107996" cy="369332"/>
            </a:xfrm>
            <a:prstGeom prst="rect">
              <a:avLst/>
            </a:prstGeom>
            <a:noFill/>
          </p:spPr>
          <p:txBody>
            <a:bodyPr wrap="none" rtlCol="0">
              <a:spAutoFit/>
            </a:bodyPr>
            <a:lstStyle/>
            <a:p>
              <a:r>
                <a:rPr lang="zh-CN" altLang="en-US" dirty="0"/>
                <a:t>研究内容</a:t>
              </a:r>
            </a:p>
          </p:txBody>
        </p:sp>
        <p:sp>
          <p:nvSpPr>
            <p:cNvPr id="135" name="箭头: 燕尾形 134">
              <a:extLst>
                <a:ext uri="{FF2B5EF4-FFF2-40B4-BE49-F238E27FC236}">
                  <a16:creationId xmlns:a16="http://schemas.microsoft.com/office/drawing/2014/main" id="{49D496DF-C3B3-462D-98F2-F7C50AD55331}"/>
                </a:ext>
              </a:extLst>
            </p:cNvPr>
            <p:cNvSpPr/>
            <p:nvPr/>
          </p:nvSpPr>
          <p:spPr>
            <a:xfrm>
              <a:off x="1390319" y="4243940"/>
              <a:ext cx="291353" cy="214820"/>
            </a:xfrm>
            <a:prstGeom prst="notch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grpSp>
        <p:nvGrpSpPr>
          <p:cNvPr id="144" name="组合 143">
            <a:extLst>
              <a:ext uri="{FF2B5EF4-FFF2-40B4-BE49-F238E27FC236}">
                <a16:creationId xmlns:a16="http://schemas.microsoft.com/office/drawing/2014/main" id="{A6848291-22F8-4FD7-B706-C3DB55B2C02F}"/>
              </a:ext>
            </a:extLst>
          </p:cNvPr>
          <p:cNvGrpSpPr/>
          <p:nvPr/>
        </p:nvGrpSpPr>
        <p:grpSpPr>
          <a:xfrm>
            <a:off x="268634" y="6054850"/>
            <a:ext cx="1389468" cy="369332"/>
            <a:chOff x="297668" y="6054850"/>
            <a:chExt cx="1389468" cy="369332"/>
          </a:xfrm>
        </p:grpSpPr>
        <p:sp>
          <p:nvSpPr>
            <p:cNvPr id="136" name="文本框 135">
              <a:extLst>
                <a:ext uri="{FF2B5EF4-FFF2-40B4-BE49-F238E27FC236}">
                  <a16:creationId xmlns:a16="http://schemas.microsoft.com/office/drawing/2014/main" id="{04F33ED4-F796-477D-9A0B-EE265BBFEC31}"/>
                </a:ext>
              </a:extLst>
            </p:cNvPr>
            <p:cNvSpPr txBox="1"/>
            <p:nvPr/>
          </p:nvSpPr>
          <p:spPr>
            <a:xfrm>
              <a:off x="297668" y="6054850"/>
              <a:ext cx="1107996" cy="369332"/>
            </a:xfrm>
            <a:prstGeom prst="rect">
              <a:avLst/>
            </a:prstGeom>
            <a:noFill/>
          </p:spPr>
          <p:txBody>
            <a:bodyPr wrap="none" rtlCol="0">
              <a:spAutoFit/>
            </a:bodyPr>
            <a:lstStyle/>
            <a:p>
              <a:r>
                <a:rPr lang="zh-CN" altLang="en-US" dirty="0"/>
                <a:t>研究目标</a:t>
              </a:r>
            </a:p>
          </p:txBody>
        </p:sp>
        <p:sp>
          <p:nvSpPr>
            <p:cNvPr id="137" name="箭头: 燕尾形 136">
              <a:extLst>
                <a:ext uri="{FF2B5EF4-FFF2-40B4-BE49-F238E27FC236}">
                  <a16:creationId xmlns:a16="http://schemas.microsoft.com/office/drawing/2014/main" id="{E8F61AA0-E21F-451E-AB82-E23B3980F18D}"/>
                </a:ext>
              </a:extLst>
            </p:cNvPr>
            <p:cNvSpPr/>
            <p:nvPr/>
          </p:nvSpPr>
          <p:spPr>
            <a:xfrm>
              <a:off x="1395783" y="6155240"/>
              <a:ext cx="291353" cy="214820"/>
            </a:xfrm>
            <a:prstGeom prst="notch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80D31096-C022-4E04-8F3E-1C799135929D}"/>
              </a:ext>
            </a:extLst>
          </p:cNvPr>
          <p:cNvGrpSpPr/>
          <p:nvPr/>
        </p:nvGrpSpPr>
        <p:grpSpPr>
          <a:xfrm>
            <a:off x="268634" y="3327949"/>
            <a:ext cx="1389468" cy="369332"/>
            <a:chOff x="268634" y="3327949"/>
            <a:chExt cx="1389468" cy="369332"/>
          </a:xfrm>
        </p:grpSpPr>
        <p:sp>
          <p:nvSpPr>
            <p:cNvPr id="138" name="文本框 137">
              <a:extLst>
                <a:ext uri="{FF2B5EF4-FFF2-40B4-BE49-F238E27FC236}">
                  <a16:creationId xmlns:a16="http://schemas.microsoft.com/office/drawing/2014/main" id="{154A5D02-D35D-4879-BB66-C94BF3E4FE22}"/>
                </a:ext>
              </a:extLst>
            </p:cNvPr>
            <p:cNvSpPr txBox="1"/>
            <p:nvPr/>
          </p:nvSpPr>
          <p:spPr>
            <a:xfrm>
              <a:off x="268634" y="3327949"/>
              <a:ext cx="1107996" cy="369332"/>
            </a:xfrm>
            <a:prstGeom prst="rect">
              <a:avLst/>
            </a:prstGeom>
            <a:noFill/>
          </p:spPr>
          <p:txBody>
            <a:bodyPr wrap="none" rtlCol="0">
              <a:spAutoFit/>
            </a:bodyPr>
            <a:lstStyle/>
            <a:p>
              <a:r>
                <a:rPr lang="zh-CN" altLang="en-US" dirty="0"/>
                <a:t>研究方法</a:t>
              </a:r>
            </a:p>
          </p:txBody>
        </p:sp>
        <p:sp>
          <p:nvSpPr>
            <p:cNvPr id="139" name="箭头: 燕尾形 138">
              <a:extLst>
                <a:ext uri="{FF2B5EF4-FFF2-40B4-BE49-F238E27FC236}">
                  <a16:creationId xmlns:a16="http://schemas.microsoft.com/office/drawing/2014/main" id="{E3F4F007-A862-4639-8B3A-EA4DE47F2D0F}"/>
                </a:ext>
              </a:extLst>
            </p:cNvPr>
            <p:cNvSpPr/>
            <p:nvPr/>
          </p:nvSpPr>
          <p:spPr>
            <a:xfrm>
              <a:off x="1366749" y="3428339"/>
              <a:ext cx="291353" cy="214820"/>
            </a:xfrm>
            <a:prstGeom prst="notch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39377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C3201745-5050-4C6B-9178-83E37F7DD3EB}"/>
              </a:ext>
            </a:extLst>
          </p:cNvPr>
          <p:cNvSpPr>
            <a:spLocks noChangeArrowheads="1"/>
          </p:cNvSpPr>
          <p:nvPr/>
        </p:nvSpPr>
        <p:spPr bwMode="gray">
          <a:xfrm>
            <a:off x="838526" y="2276872"/>
            <a:ext cx="7621906" cy="1440160"/>
          </a:xfrm>
          <a:prstGeom prst="rect">
            <a:avLst/>
          </a:prstGeom>
          <a:solidFill>
            <a:schemeClr val="accent5">
              <a:lumMod val="20000"/>
              <a:lumOff val="80000"/>
            </a:schemeClr>
          </a:solidFill>
          <a:ln w="9525">
            <a:noFill/>
            <a:miter lim="800000"/>
          </a:ln>
        </p:spPr>
        <p:txBody>
          <a:bodyPr wrap="none" anchor="ctr"/>
          <a:lstStyle/>
          <a:p>
            <a:pPr fontAlgn="base">
              <a:spcBef>
                <a:spcPct val="0"/>
              </a:spcBef>
              <a:spcAft>
                <a:spcPct val="0"/>
              </a:spcAft>
            </a:pPr>
            <a:endParaRPr lang="zh-CN" altLang="en-US" sz="2400" dirty="0">
              <a:solidFill>
                <a:srgbClr val="000000"/>
              </a:solidFill>
              <a:latin typeface="Arial" panose="020B0604020202020204" pitchFamily="34" charset="0"/>
              <a:cs typeface="Arial" panose="020B0604020202020204" pitchFamily="34" charset="0"/>
            </a:endParaRPr>
          </a:p>
        </p:txBody>
      </p:sp>
      <p:sp>
        <p:nvSpPr>
          <p:cNvPr id="6" name="Rectangle 6">
            <a:extLst>
              <a:ext uri="{FF2B5EF4-FFF2-40B4-BE49-F238E27FC236}">
                <a16:creationId xmlns:a16="http://schemas.microsoft.com/office/drawing/2014/main" id="{1F3F4B93-7686-4052-997F-5F3149FFC939}"/>
              </a:ext>
            </a:extLst>
          </p:cNvPr>
          <p:cNvSpPr>
            <a:spLocks noChangeArrowheads="1"/>
          </p:cNvSpPr>
          <p:nvPr/>
        </p:nvSpPr>
        <p:spPr bwMode="gray">
          <a:xfrm>
            <a:off x="827584" y="2276872"/>
            <a:ext cx="1494368" cy="1440160"/>
          </a:xfrm>
          <a:prstGeom prst="rect">
            <a:avLst/>
          </a:prstGeom>
          <a:solidFill>
            <a:srgbClr val="004E97"/>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7" name="AutoShape 7">
            <a:extLst>
              <a:ext uri="{FF2B5EF4-FFF2-40B4-BE49-F238E27FC236}">
                <a16:creationId xmlns:a16="http://schemas.microsoft.com/office/drawing/2014/main" id="{7B5C2389-302A-4849-A205-ADDA5B3C912B}"/>
              </a:ext>
            </a:extLst>
          </p:cNvPr>
          <p:cNvSpPr>
            <a:spLocks noChangeArrowheads="1"/>
          </p:cNvSpPr>
          <p:nvPr/>
        </p:nvSpPr>
        <p:spPr bwMode="gray">
          <a:xfrm rot="5400000">
            <a:off x="2100967" y="2890586"/>
            <a:ext cx="671752" cy="207899"/>
          </a:xfrm>
          <a:prstGeom prst="triangle">
            <a:avLst>
              <a:gd name="adj" fmla="val 50000"/>
            </a:avLst>
          </a:prstGeom>
          <a:solidFill>
            <a:schemeClr val="accent5">
              <a:lumMod val="60000"/>
              <a:lumOff val="40000"/>
            </a:schemeClr>
          </a:solidFill>
          <a:ln w="9525">
            <a:noFill/>
            <a:miter lim="800000"/>
          </a:ln>
        </p:spPr>
        <p:txBody>
          <a:bodyPr wrap="none" anchor="ctr"/>
          <a:lstStyle/>
          <a:p>
            <a:pPr fontAlgn="base">
              <a:spcBef>
                <a:spcPct val="0"/>
              </a:spcBef>
              <a:spcAft>
                <a:spcPct val="0"/>
              </a:spcAft>
            </a:pPr>
            <a:endParaRPr lang="zh-CN" altLang="en-US" sz="24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8" name="Rectangle 4">
            <a:extLst>
              <a:ext uri="{FF2B5EF4-FFF2-40B4-BE49-F238E27FC236}">
                <a16:creationId xmlns:a16="http://schemas.microsoft.com/office/drawing/2014/main" id="{C6269404-74CB-4EC7-B984-FFAFBD92924A}"/>
              </a:ext>
            </a:extLst>
          </p:cNvPr>
          <p:cNvSpPr txBox="1">
            <a:spLocks noChangeArrowheads="1"/>
          </p:cNvSpPr>
          <p:nvPr/>
        </p:nvSpPr>
        <p:spPr>
          <a:xfrm>
            <a:off x="2551734" y="2408259"/>
            <a:ext cx="6203630" cy="1172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n w="0"/>
                <a:solidFill>
                  <a:srgbClr val="004E97"/>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顶底板油型气涌出机制</a:t>
            </a:r>
          </a:p>
        </p:txBody>
      </p:sp>
      <p:sp>
        <p:nvSpPr>
          <p:cNvPr id="9" name="Rectangle 4">
            <a:extLst>
              <a:ext uri="{FF2B5EF4-FFF2-40B4-BE49-F238E27FC236}">
                <a16:creationId xmlns:a16="http://schemas.microsoft.com/office/drawing/2014/main" id="{45ECEFB7-F433-4108-B731-D82873BBAD20}"/>
              </a:ext>
            </a:extLst>
          </p:cNvPr>
          <p:cNvSpPr txBox="1">
            <a:spLocks noChangeArrowheads="1"/>
          </p:cNvSpPr>
          <p:nvPr/>
        </p:nvSpPr>
        <p:spPr bwMode="auto">
          <a:xfrm>
            <a:off x="1170084" y="2533178"/>
            <a:ext cx="1005791" cy="900112"/>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r>
              <a:rPr lang="zh-CN" altLang="en-US" kern="0" dirty="0">
                <a:ln w="0"/>
                <a:solidFill>
                  <a:schemeClr val="bg1"/>
                </a:solidFill>
                <a:effectLst>
                  <a:outerShdw blurRad="38100" dist="19050" dir="2700000" algn="tl" rotWithShape="0">
                    <a:schemeClr val="dk1">
                      <a:alpha val="40000"/>
                    </a:schemeClr>
                  </a:outerShdw>
                </a:effectLst>
                <a:ea typeface="黑体" panose="02010609060101010101" charset="-122"/>
                <a:cs typeface="Arial" panose="020B0604020202020204" pitchFamily="34" charset="0"/>
              </a:rPr>
              <a:t>二</a:t>
            </a:r>
          </a:p>
        </p:txBody>
      </p:sp>
    </p:spTree>
    <p:extLst>
      <p:ext uri="{BB962C8B-B14F-4D97-AF65-F5344CB8AC3E}">
        <p14:creationId xmlns:p14="http://schemas.microsoft.com/office/powerpoint/2010/main" val="204967261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4583</TotalTime>
  <Words>2690</Words>
  <Application>Microsoft Office PowerPoint</Application>
  <PresentationFormat>全屏显示(4:3)</PresentationFormat>
  <Paragraphs>356</Paragraphs>
  <Slides>36</Slides>
  <Notes>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50" baseType="lpstr">
      <vt:lpstr>FZSSK--GBK1-0</vt:lpstr>
      <vt:lpstr>等线</vt:lpstr>
      <vt:lpstr>黑体</vt:lpstr>
      <vt:lpstr>华文楷体</vt:lpstr>
      <vt:lpstr>华文新魏</vt:lpstr>
      <vt:lpstr>微软雅黑</vt:lpstr>
      <vt:lpstr>微软雅黑 Light</vt:lpstr>
      <vt:lpstr>Arial</vt:lpstr>
      <vt:lpstr>Calibri</vt:lpstr>
      <vt:lpstr>Calibri Light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MYWEI</dc:creator>
  <cp:lastModifiedBy>Kong Rui</cp:lastModifiedBy>
  <cp:revision>207</cp:revision>
  <dcterms:created xsi:type="dcterms:W3CDTF">2024-01-15T01:07:56Z</dcterms:created>
  <dcterms:modified xsi:type="dcterms:W3CDTF">2024-05-20T04:00:13Z</dcterms:modified>
</cp:coreProperties>
</file>